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46"/>
  </p:notesMasterIdLst>
  <p:sldIdLst>
    <p:sldId id="256" r:id="rId2"/>
    <p:sldId id="29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80" r:id="rId23"/>
    <p:sldId id="281" r:id="rId24"/>
    <p:sldId id="282" r:id="rId25"/>
    <p:sldId id="276" r:id="rId26"/>
    <p:sldId id="277" r:id="rId27"/>
    <p:sldId id="297" r:id="rId28"/>
    <p:sldId id="296" r:id="rId29"/>
    <p:sldId id="298" r:id="rId30"/>
    <p:sldId id="278" r:id="rId31"/>
    <p:sldId id="300" r:id="rId32"/>
    <p:sldId id="279"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763C35AB-D8EB-48B8-9AAF-741BB354DB11}">
          <p14:sldIdLst>
            <p14:sldId id="256"/>
          </p14:sldIdLst>
        </p14:section>
        <p14:section name="Part 1" id="{B92136CC-A3F7-4385-99FC-E16858E04EB8}">
          <p14:sldIdLst>
            <p14:sldId id="299"/>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80"/>
            <p14:sldId id="281"/>
            <p14:sldId id="282"/>
            <p14:sldId id="276"/>
            <p14:sldId id="277"/>
            <p14:sldId id="297"/>
            <p14:sldId id="296"/>
            <p14:sldId id="298"/>
          </p14:sldIdLst>
        </p14:section>
        <p14:section name="Part 2" id="{6D63CD30-69F8-4D59-A52A-D868E4796219}">
          <p14:sldIdLst>
            <p14:sldId id="278"/>
            <p14:sldId id="300"/>
            <p14:sldId id="279"/>
            <p14:sldId id="283"/>
            <p14:sldId id="284"/>
            <p14:sldId id="285"/>
            <p14:sldId id="286"/>
            <p14:sldId id="287"/>
            <p14:sldId id="288"/>
            <p14:sldId id="289"/>
            <p14:sldId id="290"/>
            <p14:sldId id="291"/>
            <p14:sldId id="292"/>
            <p14:sldId id="293"/>
          </p14:sldIdLst>
        </p14:section>
        <p14:section name="Reference" id="{B1E12AFF-E3CB-4451-821D-99F046DCE4ED}">
          <p14:sldIdLst>
            <p14:sldId id="29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72152" autoAdjust="0"/>
  </p:normalViewPr>
  <p:slideViewPr>
    <p:cSldViewPr snapToGrid="0">
      <p:cViewPr>
        <p:scale>
          <a:sx n="82" d="100"/>
          <a:sy n="82" d="100"/>
        </p:scale>
        <p:origin x="-726" y="-30"/>
      </p:cViewPr>
      <p:guideLst>
        <p:guide orient="horz" pos="2160"/>
        <p:guide pos="384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5B03C4-DF20-491A-81B8-706CCDA80056}"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0C8D1-B649-448A-8D84-07C82D1BE45F}" type="slidenum">
              <a:rPr lang="en-US" smtClean="0"/>
              <a:t>‹#›</a:t>
            </a:fld>
            <a:endParaRPr lang="en-US"/>
          </a:p>
        </p:txBody>
      </p:sp>
    </p:spTree>
    <p:extLst>
      <p:ext uri="{BB962C8B-B14F-4D97-AF65-F5344CB8AC3E}">
        <p14:creationId xmlns:p14="http://schemas.microsoft.com/office/powerpoint/2010/main" val="3797632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Date Placeholder 9"/>
          <p:cNvSpPr>
            <a:spLocks noGrp="1"/>
          </p:cNvSpPr>
          <p:nvPr>
            <p:ph type="dt" idx="13"/>
          </p:nvPr>
        </p:nvSpPr>
        <p:spPr/>
        <p:txBody>
          <a:bodyPr/>
          <a:lstStyle/>
          <a:p>
            <a:fld id="{677FBE4F-EDB0-402F-A0AC-9374915CF447}" type="datetime8">
              <a:rPr lang="en-US" smtClean="0">
                <a:solidFill>
                  <a:prstClr val="black"/>
                </a:solidFill>
              </a:rPr>
              <a:pPr/>
              <a:t>2/16/2018 8:30 AM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gradFill>
                <a:gsLst>
                  <a:gs pos="1250">
                    <a:prstClr val="black"/>
                  </a:gs>
                  <a:gs pos="100000">
                    <a:prstClr val="black"/>
                  </a:gs>
                </a:gsLst>
                <a:lin ang="5400000" scaled="0"/>
              </a:gradFill>
            </a:endParaRPr>
          </a:p>
        </p:txBody>
      </p:sp>
    </p:spTree>
    <p:extLst>
      <p:ext uri="{BB962C8B-B14F-4D97-AF65-F5344CB8AC3E}">
        <p14:creationId xmlns:p14="http://schemas.microsoft.com/office/powerpoint/2010/main" val="2077796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6908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653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18853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61204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1272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8595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465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In any UI application,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/WPF/Silverlight/Phone/Win8, the UI thread runs a loop</a:t>
            </a:r>
          </a:p>
          <a:p>
            <a:r>
              <a:rPr lang="en-US" sz="900" kern="1200" dirty="0" smtClean="0">
                <a:solidFill>
                  <a:schemeClr val="tx1"/>
                </a:solidFill>
                <a:effectLst/>
                <a:latin typeface="Segoe UI Light" pitchFamily="34" charset="0"/>
                <a:ea typeface="+mn-ea"/>
                <a:cs typeface="+mn-cs"/>
              </a:rPr>
              <a:t>* When a click arrives, it invokes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hits first await, returns to its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it hits first await, ... you know the drill</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Back to the message-loop. That's why it's responsive, and ready to handle more UI interactions.</a:t>
            </a:r>
          </a:p>
          <a:p>
            <a:r>
              <a:rPr lang="en-US" sz="900" kern="1200" dirty="0" smtClean="0">
                <a:solidFill>
                  <a:schemeClr val="tx1"/>
                </a:solidFill>
                <a:effectLst/>
                <a:latin typeface="Segoe UI Light" pitchFamily="34" charset="0"/>
                <a:ea typeface="+mn-ea"/>
                <a:cs typeface="+mn-cs"/>
              </a:rPr>
              <a:t>* Doesn't freeze.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Later on, let's say the network download has finished.</a:t>
            </a:r>
          </a:p>
          <a:p>
            <a:r>
              <a:rPr lang="en-US" sz="900" kern="1200" dirty="0" smtClean="0">
                <a:solidFill>
                  <a:schemeClr val="tx1"/>
                </a:solidFill>
                <a:effectLst/>
                <a:latin typeface="Segoe UI Light" pitchFamily="34" charset="0"/>
                <a:ea typeface="+mn-ea"/>
                <a:cs typeface="+mn-cs"/>
              </a:rPr>
              <a:t>* Task gets marked as completed, and if UI thread is free, can resume where it left off.</a:t>
            </a:r>
          </a:p>
          <a:p>
            <a:r>
              <a:rPr lang="en-US" sz="900" kern="1200" dirty="0" smtClean="0">
                <a:solidFill>
                  <a:schemeClr val="tx1"/>
                </a:solidFill>
                <a:effectLst/>
                <a:latin typeface="Segoe UI Light" pitchFamily="34" charset="0"/>
                <a:ea typeface="+mn-ea"/>
                <a:cs typeface="+mn-cs"/>
              </a:rPr>
              <a:t>* That's going to be: finish the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so the task gets marked as completed, and again the UI thread can resume where it left off.</a:t>
            </a:r>
          </a:p>
          <a:p>
            <a:r>
              <a:rPr lang="en-US" sz="900" kern="1200" dirty="0" smtClean="0">
                <a:solidFill>
                  <a:schemeClr val="tx1"/>
                </a:solidFill>
                <a:effectLst/>
                <a:latin typeface="Segoe UI Light" pitchFamily="34" charset="0"/>
                <a:ea typeface="+mn-ea"/>
                <a:cs typeface="+mn-cs"/>
              </a:rPr>
              <a:t>* Okay, that's the </a:t>
            </a:r>
            <a:r>
              <a:rPr lang="en-US" sz="900" kern="1200" smtClean="0">
                <a:solidFill>
                  <a:schemeClr val="tx1"/>
                </a:solidFill>
                <a:effectLst/>
                <a:latin typeface="Segoe UI Light" pitchFamily="34" charset="0"/>
                <a:ea typeface="+mn-ea"/>
                <a:cs typeface="+mn-cs"/>
              </a:rPr>
              <a:t>mechanism.</a:t>
            </a: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2/16/2018</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14251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Synchronous</a:t>
            </a:r>
          </a:p>
          <a:p>
            <a:pPr lvl="1"/>
            <a:r>
              <a:rPr lang="en-US" dirty="0" smtClean="0">
                <a:solidFill>
                  <a:srgbClr val="FF0000"/>
                </a:solidFill>
              </a:rPr>
              <a:t>Call method =&gt; Wait for result</a:t>
            </a:r>
          </a:p>
          <a:p>
            <a:pPr lvl="1"/>
            <a:r>
              <a:rPr lang="en-US" dirty="0" smtClean="0">
                <a:solidFill>
                  <a:srgbClr val="FF0000"/>
                </a:solidFill>
              </a:rPr>
              <a:t>One method at a time</a:t>
            </a:r>
          </a:p>
          <a:p>
            <a:pPr lvl="1"/>
            <a:r>
              <a:rPr lang="en-US" dirty="0" smtClean="0"/>
              <a:t>Easy to program/understand</a:t>
            </a:r>
          </a:p>
          <a:p>
            <a:r>
              <a:rPr lang="en-US" dirty="0" smtClean="0"/>
              <a:t>Asynchronous</a:t>
            </a:r>
          </a:p>
          <a:p>
            <a:pPr lvl="1"/>
            <a:r>
              <a:rPr lang="en-US" dirty="0" smtClean="0"/>
              <a:t>Call method =&gt; Return right away</a:t>
            </a:r>
          </a:p>
          <a:p>
            <a:pPr lvl="1"/>
            <a:r>
              <a:rPr lang="en-US" dirty="0" smtClean="0"/>
              <a:t>Result / method completion provided via callback</a:t>
            </a:r>
          </a:p>
          <a:p>
            <a:pPr lvl="1"/>
            <a:r>
              <a:rPr lang="en-US" dirty="0" smtClean="0"/>
              <a:t>Run several methods at the same time</a:t>
            </a:r>
          </a:p>
          <a:p>
            <a:pPr lvl="1"/>
            <a:r>
              <a:rPr lang="en-US" dirty="0" smtClean="0"/>
              <a:t>Scalability</a:t>
            </a:r>
          </a:p>
          <a:p>
            <a:pPr lvl="1"/>
            <a:r>
              <a:rPr lang="en-US" dirty="0" smtClean="0">
                <a:solidFill>
                  <a:srgbClr val="FF0000"/>
                </a:solidFill>
              </a:rPr>
              <a:t>Harder to program</a:t>
            </a:r>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17654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WebForms</a:t>
            </a:r>
            <a:r>
              <a:rPr lang="en-US" dirty="0" smtClean="0"/>
              <a:t> takeaways:</a:t>
            </a:r>
          </a:p>
          <a:p>
            <a:endParaRPr lang="en-US" dirty="0" smtClean="0"/>
          </a:p>
          <a:p>
            <a:r>
              <a:rPr lang="en-US" dirty="0" smtClean="0"/>
              <a:t>Await frees up thread until operation is finished</a:t>
            </a:r>
          </a:p>
          <a:p>
            <a:r>
              <a:rPr lang="en-US" dirty="0" smtClean="0"/>
              <a:t>Using </a:t>
            </a:r>
            <a:r>
              <a:rPr lang="en-US" dirty="0" err="1" smtClean="0"/>
              <a:t>async</a:t>
            </a:r>
            <a:r>
              <a:rPr lang="en-US" dirty="0" smtClean="0"/>
              <a:t> does not affect client</a:t>
            </a:r>
          </a:p>
          <a:p>
            <a:r>
              <a:rPr lang="en-US" dirty="0" smtClean="0"/>
              <a:t>Set </a:t>
            </a:r>
            <a:r>
              <a:rPr lang="en-US" dirty="0" err="1" smtClean="0"/>
              <a:t>Async</a:t>
            </a:r>
            <a:r>
              <a:rPr lang="en-US" dirty="0" smtClean="0"/>
              <a:t> page attribute to use new </a:t>
            </a:r>
            <a:r>
              <a:rPr lang="en-US" dirty="0" err="1" smtClean="0"/>
              <a:t>async</a:t>
            </a:r>
            <a:r>
              <a:rPr lang="en-US" dirty="0" smtClean="0"/>
              <a:t> pipeline</a:t>
            </a:r>
          </a:p>
          <a:p>
            <a:r>
              <a:rPr lang="en-US" dirty="0" smtClean="0"/>
              <a:t>Always use </a:t>
            </a:r>
            <a:r>
              <a:rPr lang="en-US" dirty="0" err="1" smtClean="0"/>
              <a:t>RegisterAsyncTask</a:t>
            </a:r>
            <a:r>
              <a:rPr lang="en-US" dirty="0" smtClean="0"/>
              <a:t> to call </a:t>
            </a:r>
            <a:r>
              <a:rPr lang="en-US" dirty="0" err="1" smtClean="0"/>
              <a:t>async</a:t>
            </a:r>
            <a:r>
              <a:rPr lang="en-US" dirty="0" smtClean="0"/>
              <a:t> code</a:t>
            </a:r>
          </a:p>
          <a:p>
            <a:r>
              <a:rPr lang="en-US" dirty="0" smtClean="0"/>
              <a:t>ASP.NET takes care of thread affinity</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856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9:44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3008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70405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63022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20C21322-687B-4FB5-9B87-4A26FB21CF38}"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07897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23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41775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Parallelism takeaways:</a:t>
            </a:r>
          </a:p>
          <a:p>
            <a:r>
              <a:rPr lang="en-US" dirty="0" smtClean="0"/>
              <a:t>Parallelism can reduce request time</a:t>
            </a:r>
          </a:p>
          <a:p>
            <a:r>
              <a:rPr lang="en-US" dirty="0" smtClean="0"/>
              <a:t>Be careful with synchronous parallelism</a:t>
            </a:r>
          </a:p>
          <a:p>
            <a:r>
              <a:rPr lang="en-US" sz="800" kern="1200" dirty="0" smtClean="0">
                <a:solidFill>
                  <a:schemeClr val="tx1"/>
                </a:solidFill>
                <a:latin typeface="Segoe UI Light" pitchFamily="34" charset="0"/>
                <a:ea typeface="+mn-ea"/>
                <a:cs typeface="+mn-cs"/>
              </a:rPr>
              <a:t>Threads come from same pool used to serve requests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624156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35820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7350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MVC/WebAPI takeaways:</a:t>
            </a:r>
          </a:p>
          <a:p>
            <a:endParaRPr lang="en-US" dirty="0" smtClean="0"/>
          </a:p>
          <a:p>
            <a:r>
              <a:rPr lang="en-US" dirty="0" err="1" smtClean="0"/>
              <a:t>Async</a:t>
            </a:r>
            <a:r>
              <a:rPr lang="en-US" dirty="0" smtClean="0"/>
              <a:t> is simple - just mark the action as </a:t>
            </a:r>
            <a:r>
              <a:rPr lang="en-US" dirty="0" err="1" smtClean="0"/>
              <a:t>async</a:t>
            </a:r>
            <a:endParaRPr lang="en-US" dirty="0" smtClean="0"/>
          </a:p>
          <a:p>
            <a:r>
              <a:rPr lang="en-US" dirty="0" err="1" smtClean="0"/>
              <a:t>Async</a:t>
            </a:r>
            <a:r>
              <a:rPr lang="en-US" dirty="0" smtClean="0"/>
              <a:t> is transparent to callers of WebAPI</a:t>
            </a:r>
          </a:p>
          <a:p>
            <a:r>
              <a:rPr lang="en-US" dirty="0" smtClean="0"/>
              <a:t>Entity Framework 6 enables </a:t>
            </a:r>
            <a:r>
              <a:rPr lang="en-US" dirty="0" err="1" smtClean="0"/>
              <a:t>async</a:t>
            </a:r>
            <a:r>
              <a:rPr lang="en-US" dirty="0" smtClean="0"/>
              <a:t> database calls</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8:42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20735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2/16/2018 9:45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45465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
        <p:nvSpPr>
          <p:cNvPr id="10" name="Date Placeholder 9"/>
          <p:cNvSpPr>
            <a:spLocks noGrp="1"/>
          </p:cNvSpPr>
          <p:nvPr>
            <p:ph type="dt" idx="13"/>
          </p:nvPr>
        </p:nvSpPr>
        <p:spPr/>
        <p:txBody>
          <a:bodyPr/>
          <a:lstStyle/>
          <a:p>
            <a:fld id="{BBAE7D8C-9E2F-45FA-96B6-A943807ADE88}" type="datetime8">
              <a:rPr lang="en-US" smtClean="0"/>
              <a:t>2/16/2018 9:45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4546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751489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Cancellation tokens:</a:t>
            </a:r>
          </a:p>
          <a:p>
            <a:r>
              <a:rPr lang="en-US" dirty="0" smtClean="0"/>
              <a:t>Allow caller to terminate an in-flight </a:t>
            </a:r>
            <a:r>
              <a:rPr lang="en-US" dirty="0" err="1" smtClean="0"/>
              <a:t>async</a:t>
            </a:r>
            <a:r>
              <a:rPr lang="en-US" dirty="0" smtClean="0"/>
              <a:t> task</a:t>
            </a:r>
          </a:p>
          <a:p>
            <a:r>
              <a:rPr lang="en-US" dirty="0" smtClean="0"/>
              <a:t>ASP.NET has three built-in tokens</a:t>
            </a:r>
          </a:p>
          <a:p>
            <a:r>
              <a:rPr lang="en-US" sz="800" kern="1200" dirty="0" err="1" smtClean="0">
                <a:solidFill>
                  <a:schemeClr val="tx1"/>
                </a:solidFill>
                <a:latin typeface="Segoe UI Light" pitchFamily="34" charset="0"/>
                <a:ea typeface="+mn-ea"/>
                <a:cs typeface="+mn-cs"/>
              </a:rPr>
              <a:t>RequestTimeout</a:t>
            </a:r>
            <a:r>
              <a:rPr lang="en-US" sz="800" kern="1200" dirty="0" smtClean="0">
                <a:solidFill>
                  <a:schemeClr val="tx1"/>
                </a:solidFill>
                <a:latin typeface="Segoe UI Light" pitchFamily="34" charset="0"/>
                <a:ea typeface="+mn-ea"/>
                <a:cs typeface="+mn-cs"/>
              </a:rPr>
              <a:t>, </a:t>
            </a:r>
            <a:r>
              <a:rPr lang="en-US" sz="800" kern="1200" dirty="0" err="1" smtClean="0">
                <a:solidFill>
                  <a:schemeClr val="tx1"/>
                </a:solidFill>
                <a:latin typeface="Segoe UI Light" pitchFamily="34" charset="0"/>
                <a:ea typeface="+mn-ea"/>
                <a:cs typeface="+mn-cs"/>
              </a:rPr>
              <a:t>ClientDisconnected</a:t>
            </a:r>
            <a:r>
              <a:rPr lang="en-US" sz="800" kern="1200" dirty="0" smtClean="0">
                <a:solidFill>
                  <a:schemeClr val="tx1"/>
                </a:solidFill>
                <a:latin typeface="Segoe UI Light" pitchFamily="34" charset="0"/>
                <a:ea typeface="+mn-ea"/>
                <a:cs typeface="+mn-cs"/>
              </a:rPr>
              <a:t>, &amp; </a:t>
            </a:r>
            <a:r>
              <a:rPr lang="en-US" sz="800" kern="1200" dirty="0" err="1" smtClean="0">
                <a:solidFill>
                  <a:schemeClr val="tx1"/>
                </a:solidFill>
                <a:latin typeface="Segoe UI Light" pitchFamily="34" charset="0"/>
                <a:ea typeface="+mn-ea"/>
                <a:cs typeface="+mn-cs"/>
              </a:rPr>
              <a:t>AsyncTimeout</a:t>
            </a:r>
            <a:endParaRPr lang="en-US" sz="800" kern="1200" dirty="0" smtClean="0">
              <a:solidFill>
                <a:schemeClr val="tx1"/>
              </a:solidFill>
              <a:latin typeface="Segoe UI Light" pitchFamily="34" charset="0"/>
              <a:ea typeface="+mn-ea"/>
              <a:cs typeface="+mn-cs"/>
            </a:endParaRPr>
          </a:p>
          <a:p>
            <a:endParaRPr lang="en-US" dirty="0" smtClean="0"/>
          </a:p>
          <a:p>
            <a:r>
              <a:rPr lang="en-US" dirty="0" smtClean="0"/>
              <a:t>Cancellation tokens takeaways:</a:t>
            </a:r>
          </a:p>
          <a:p>
            <a:r>
              <a:rPr lang="en-US" dirty="0" smtClean="0"/>
              <a:t>Cancellation tokens further reduce thread usage</a:t>
            </a:r>
          </a:p>
          <a:p>
            <a:r>
              <a:rPr lang="en-US" dirty="0" smtClean="0"/>
              <a:t>ASP.NET has built in cancellation tokens</a:t>
            </a:r>
          </a:p>
          <a:p>
            <a:r>
              <a:rPr lang="en-US" dirty="0" smtClean="0"/>
              <a:t>Use </a:t>
            </a:r>
            <a:r>
              <a:rPr lang="en-US" dirty="0" err="1" smtClean="0"/>
              <a:t>CancellationTokenSource</a:t>
            </a:r>
            <a:r>
              <a:rPr lang="en-US" dirty="0" smtClean="0"/>
              <a:t> to combine tokens</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021633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208885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53534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35</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357331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36</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2129007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17828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AFB65307-F325-4886-864A-056DC91B9BDE}"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358368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39</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00884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40</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6717395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41</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737442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40C8D1-B649-448A-8D84-07C82D1BE45F}" type="slidenum">
              <a:rPr lang="en-US" smtClean="0"/>
              <a:t>4</a:t>
            </a:fld>
            <a:endParaRPr lang="en-US"/>
          </a:p>
        </p:txBody>
      </p:sp>
    </p:spTree>
    <p:extLst>
      <p:ext uri="{BB962C8B-B14F-4D97-AF65-F5344CB8AC3E}">
        <p14:creationId xmlns:p14="http://schemas.microsoft.com/office/powerpoint/2010/main" val="347051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42</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851968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43</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3552669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44</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1516288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0D046133-B40E-4F18-BD39-DC756E7BE64C}"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123008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scenarios:</a:t>
            </a:r>
          </a:p>
          <a:p>
            <a:r>
              <a:rPr lang="en-US" sz="900" dirty="0" smtClean="0"/>
              <a:t>I/O operations (database, file, network, etc.)</a:t>
            </a:r>
          </a:p>
          <a:p>
            <a:r>
              <a:rPr lang="en-US" sz="900" dirty="0" smtClean="0"/>
              <a:t>Parallelism</a:t>
            </a:r>
          </a:p>
          <a:p>
            <a:r>
              <a:rPr lang="en-US" sz="900" dirty="0" smtClean="0"/>
              <a:t>Long-running event-driven (streaming, long polling, etc.)</a:t>
            </a:r>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2/16/2018 8:30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0226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pPr/>
              <a:t>7</a:t>
            </a:fld>
            <a:endParaRPr lang="en-US" dirty="0"/>
          </a:p>
        </p:txBody>
      </p:sp>
      <p:sp>
        <p:nvSpPr>
          <p:cNvPr id="12" name="Date Placeholder 11"/>
          <p:cNvSpPr>
            <a:spLocks noGrp="1"/>
          </p:cNvSpPr>
          <p:nvPr>
            <p:ph type="dt" idx="14"/>
          </p:nvPr>
        </p:nvSpPr>
        <p:spPr/>
        <p:txBody>
          <a:bodyPr/>
          <a:lstStyle/>
          <a:p>
            <a:fld id="{64DAA8B1-71E0-4ED8-9A80-C398012240B1}" type="datetime8">
              <a:rPr lang="en-US" smtClean="0"/>
              <a:t>2/16/2018 8:30 AM</a:t>
            </a:fld>
            <a:endParaRPr lang="en-US" dirty="0"/>
          </a:p>
        </p:txBody>
      </p:sp>
      <p:sp>
        <p:nvSpPr>
          <p:cNvPr id="13" name="Footer Placeholder 12"/>
          <p:cNvSpPr>
            <a:spLocks noGrp="1"/>
          </p:cNvSpPr>
          <p:nvPr>
            <p:ph type="ftr" sz="quarter" idx="15"/>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4" name="Header Placeholder 13"/>
          <p:cNvSpPr>
            <a:spLocks noGrp="1"/>
          </p:cNvSpPr>
          <p:nvPr>
            <p:ph type="hdr" sz="quarter" idx="16"/>
          </p:nvPr>
        </p:nvSpPr>
        <p:spPr/>
        <p:txBody>
          <a:bodyPr/>
          <a:lstStyle/>
          <a:p>
            <a:endParaRPr lang="en-US" dirty="0"/>
          </a:p>
        </p:txBody>
      </p:sp>
    </p:spTree>
    <p:extLst>
      <p:ext uri="{BB962C8B-B14F-4D97-AF65-F5344CB8AC3E}">
        <p14:creationId xmlns:p14="http://schemas.microsoft.com/office/powerpoint/2010/main" val="462336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10" name="Date Placeholder 9"/>
          <p:cNvSpPr>
            <a:spLocks noGrp="1"/>
          </p:cNvSpPr>
          <p:nvPr>
            <p:ph type="dt" idx="13"/>
          </p:nvPr>
        </p:nvSpPr>
        <p:spPr/>
        <p:txBody>
          <a:bodyPr/>
          <a:lstStyle/>
          <a:p>
            <a:fld id="{495562DE-B93B-4FA5-ACB5-9EF3421E072B}" type="datetime8">
              <a:rPr lang="en-US" smtClean="0"/>
              <a:t>2/16/2018 8:30 AM</a:t>
            </a:fld>
            <a:endParaRPr lang="en-US" dirty="0"/>
          </a:p>
        </p:txBody>
      </p:sp>
      <p:sp>
        <p:nvSpPr>
          <p:cNvPr id="11" name="Footer Placeholder 10"/>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277536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t>2/16/2018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7083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29669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168828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53001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81843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855173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42743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3889070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9477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671977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5163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08430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671591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96957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58107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3082924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1867064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13970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B4F4C00-C88E-4200-A3EC-7D3943FF9C5C}" type="datetimeFigureOut">
              <a:rPr lang="en-US" smtClean="0"/>
              <a:t>2/16/2018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041154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425189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724880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90999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4F4C00-C88E-4200-A3EC-7D3943FF9C5C}" type="datetimeFigureOut">
              <a:rPr lang="en-US" smtClean="0"/>
              <a:t>2/16/2018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3EB4A9-9B2D-41F5-9A9D-1AEF7A731880}" type="slidenum">
              <a:rPr lang="en-US" smtClean="0"/>
              <a:t>‹#›</a:t>
            </a:fld>
            <a:endParaRPr lang="en-US"/>
          </a:p>
        </p:txBody>
      </p:sp>
    </p:spTree>
    <p:extLst>
      <p:ext uri="{BB962C8B-B14F-4D97-AF65-F5344CB8AC3E}">
        <p14:creationId xmlns:p14="http://schemas.microsoft.com/office/powerpoint/2010/main" val="2771616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4F4C00-C88E-4200-A3EC-7D3943FF9C5C}" type="datetimeFigureOut">
              <a:rPr lang="en-US" smtClean="0"/>
              <a:t>2/16/2018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13EB4A9-9B2D-41F5-9A9D-1AEF7A731880}" type="slidenum">
              <a:rPr lang="en-US" smtClean="0"/>
              <a:t>‹#›</a:t>
            </a:fld>
            <a:endParaRPr lang="en-US"/>
          </a:p>
        </p:txBody>
      </p:sp>
    </p:spTree>
    <p:extLst>
      <p:ext uri="{BB962C8B-B14F-4D97-AF65-F5344CB8AC3E}">
        <p14:creationId xmlns:p14="http://schemas.microsoft.com/office/powerpoint/2010/main" val="3914075933"/>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ithub.com/ranjitjc/AsyncAspNetDemo/"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www.asp.net/web-forms/tutorials/aspnet-45/using-asynchronous-methods-in-aspnet-45" TargetMode="External"/><Relationship Id="rId5" Type="http://schemas.openxmlformats.org/officeDocument/2006/relationships/hyperlink" Target="http://msdn.com/library/vstudio/hh191443.aspx" TargetMode="External"/><Relationship Id="rId4" Type="http://schemas.openxmlformats.org/officeDocument/2006/relationships/hyperlink" Target="http://blogs.msdn.com/pfxtea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normAutofit/>
          </a:bodyPr>
          <a:lstStyle/>
          <a:p>
            <a:r>
              <a:rPr lang="en-US" dirty="0" smtClean="0"/>
              <a:t>Scalable / Responsive </a:t>
            </a:r>
            <a:r>
              <a:rPr lang="en-US" dirty="0"/>
              <a:t>Web </a:t>
            </a:r>
            <a:r>
              <a:rPr lang="en-US" dirty="0" smtClean="0"/>
              <a:t>Applications</a:t>
            </a:r>
            <a:endParaRPr lang="en-US" dirty="0"/>
          </a:p>
        </p:txBody>
      </p:sp>
      <p:sp>
        <p:nvSpPr>
          <p:cNvPr id="5" name="Text Placeholder 4"/>
          <p:cNvSpPr>
            <a:spLocks noGrp="1"/>
          </p:cNvSpPr>
          <p:nvPr>
            <p:ph type="body" sz="quarter" idx="12"/>
          </p:nvPr>
        </p:nvSpPr>
        <p:spPr/>
        <p:txBody>
          <a:bodyPr/>
          <a:lstStyle/>
          <a:p>
            <a:r>
              <a:rPr lang="en-US" dirty="0" smtClean="0"/>
              <a:t>Ranjit Jeyachandran</a:t>
            </a:r>
            <a:endParaRPr lang="en-US" dirty="0"/>
          </a:p>
        </p:txBody>
      </p:sp>
    </p:spTree>
    <p:extLst>
      <p:ext uri="{BB962C8B-B14F-4D97-AF65-F5344CB8AC3E}">
        <p14:creationId xmlns:p14="http://schemas.microsoft.com/office/powerpoint/2010/main" val="16794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5979940" y="1561713"/>
            <a:ext cx="0" cy="4705563"/>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6047" y="262012"/>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grpSp>
        <p:nvGrpSpPr>
          <p:cNvPr id="37" name="Group 36"/>
          <p:cNvGrpSpPr/>
          <p:nvPr/>
        </p:nvGrpSpPr>
        <p:grpSpPr>
          <a:xfrm>
            <a:off x="5382410" y="1561715"/>
            <a:ext cx="1195063" cy="821606"/>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end1</a:t>
              </a:r>
            </a:p>
          </p:txBody>
        </p:sp>
        <p:sp>
          <p:nvSpPr>
            <p:cNvPr id="4" name="TextBox 3"/>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grpSp>
        <p:nvGrpSpPr>
          <p:cNvPr id="38" name="Group 37"/>
          <p:cNvGrpSpPr/>
          <p:nvPr/>
        </p:nvGrpSpPr>
        <p:grpSpPr>
          <a:xfrm>
            <a:off x="5382410" y="2532703"/>
            <a:ext cx="1195063" cy="821606"/>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end2</a:t>
              </a:r>
            </a:p>
          </p:txBody>
        </p:sp>
        <p:sp>
          <p:nvSpPr>
            <p:cNvPr id="41" name="TextBox 40"/>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grpSp>
      <p:grpSp>
        <p:nvGrpSpPr>
          <p:cNvPr id="42" name="Group 41"/>
          <p:cNvGrpSpPr/>
          <p:nvPr/>
        </p:nvGrpSpPr>
        <p:grpSpPr>
          <a:xfrm>
            <a:off x="5382410" y="3503693"/>
            <a:ext cx="1195063" cy="821606"/>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end3</a:t>
              </a:r>
            </a:p>
          </p:txBody>
        </p:sp>
        <p:sp>
          <p:nvSpPr>
            <p:cNvPr id="45" name="TextBox 44"/>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start3</a:t>
              </a:r>
            </a:p>
          </p:txBody>
        </p:sp>
      </p:grpSp>
      <p:grpSp>
        <p:nvGrpSpPr>
          <p:cNvPr id="46" name="Group 45"/>
          <p:cNvGrpSpPr/>
          <p:nvPr/>
        </p:nvGrpSpPr>
        <p:grpSpPr>
          <a:xfrm>
            <a:off x="5382410" y="4474681"/>
            <a:ext cx="1195063" cy="821606"/>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end4</a:t>
              </a:r>
            </a:p>
          </p:txBody>
        </p:sp>
        <p:sp>
          <p:nvSpPr>
            <p:cNvPr id="49" name="TextBox 48"/>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start4</a:t>
              </a:r>
            </a:p>
          </p:txBody>
        </p:sp>
      </p:grpSp>
      <p:grpSp>
        <p:nvGrpSpPr>
          <p:cNvPr id="50" name="Group 49"/>
          <p:cNvGrpSpPr/>
          <p:nvPr/>
        </p:nvGrpSpPr>
        <p:grpSpPr>
          <a:xfrm>
            <a:off x="5382410" y="5445671"/>
            <a:ext cx="1195063" cy="821606"/>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end5</a:t>
              </a:r>
            </a:p>
          </p:txBody>
        </p:sp>
        <p:sp>
          <p:nvSpPr>
            <p:cNvPr id="53" name="TextBox 52"/>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start5</a:t>
              </a:r>
            </a:p>
          </p:txBody>
        </p:sp>
      </p:grpSp>
      <p:cxnSp>
        <p:nvCxnSpPr>
          <p:cNvPr id="60" name="Straight Arrow Connector 59"/>
          <p:cNvCxnSpPr/>
          <p:nvPr/>
        </p:nvCxnSpPr>
        <p:spPr>
          <a:xfrm flipH="1">
            <a:off x="4037962" y="6267277"/>
            <a:ext cx="1195064" cy="373457"/>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849429" y="5923118"/>
            <a:ext cx="1370156" cy="366585"/>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500ms</a:t>
            </a:r>
          </a:p>
        </p:txBody>
      </p:sp>
      <p:grpSp>
        <p:nvGrpSpPr>
          <p:cNvPr id="126" name="Group 125"/>
          <p:cNvGrpSpPr/>
          <p:nvPr/>
        </p:nvGrpSpPr>
        <p:grpSpPr>
          <a:xfrm>
            <a:off x="3705874" y="1412330"/>
            <a:ext cx="1479784" cy="449640"/>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Tree>
    <p:extLst>
      <p:ext uri="{BB962C8B-B14F-4D97-AF65-F5344CB8AC3E}">
        <p14:creationId xmlns:p14="http://schemas.microsoft.com/office/powerpoint/2010/main" val="390992320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3889" y="3907230"/>
            <a:ext cx="6619774" cy="2612223"/>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700"/>
            <a:ext cx="6618839" cy="2525872"/>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Parallel web </a:t>
            </a:r>
            <a:r>
              <a:rPr lang="en-US" dirty="0"/>
              <a:t>request handling</a:t>
            </a:r>
            <a:br>
              <a:rPr lang="en-US" dirty="0"/>
            </a:br>
            <a:endParaRPr lang="en-US" dirty="0"/>
          </a:p>
        </p:txBody>
      </p:sp>
      <p:sp>
        <p:nvSpPr>
          <p:cNvPr id="73" name="TextBox 72"/>
          <p:cNvSpPr txBox="1"/>
          <p:nvPr/>
        </p:nvSpPr>
        <p:spPr>
          <a:xfrm>
            <a:off x="764824" y="3335409"/>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11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23486"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1770"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60054"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78338"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96621"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2407989"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436881" y="2450937"/>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5372"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347"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673" y="1270699"/>
            <a:ext cx="3977885" cy="5248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8685" y="5747042"/>
            <a:ext cx="699272" cy="687319"/>
          </a:xfrm>
          <a:prstGeom prst="rect">
            <a:avLst/>
          </a:prstGeom>
        </p:spPr>
      </p:pic>
      <p:pic>
        <p:nvPicPr>
          <p:cNvPr id="20"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4904" y="2334147"/>
            <a:ext cx="577267" cy="56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additive="base">
                                        <p:cTn id="12" dur="500" fill="hold"/>
                                        <p:tgtEl>
                                          <p:spTgt spid="116"/>
                                        </p:tgtEl>
                                        <p:attrNameLst>
                                          <p:attrName>ppt_x</p:attrName>
                                        </p:attrNameLst>
                                      </p:cBhvr>
                                      <p:tavLst>
                                        <p:tav tm="0">
                                          <p:val>
                                            <p:strVal val="#ppt_x"/>
                                          </p:val>
                                        </p:tav>
                                        <p:tav tm="100000">
                                          <p:val>
                                            <p:strVal val="#ppt_x"/>
                                          </p:val>
                                        </p:tav>
                                      </p:tavLst>
                                    </p:anim>
                                    <p:anim calcmode="lin" valueType="num">
                                      <p:cBhvr additive="base">
                                        <p:cTn id="13" dur="500" fill="hold"/>
                                        <p:tgtEl>
                                          <p:spTgt spid="11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28236E-6 -4.56196E-6 L -0.21866 -0.3704 " pathEditMode="relative" rAng="0" ptsTypes="AA">
                                      <p:cBhvr>
                                        <p:cTn id="22" dur="1000" fill="hold"/>
                                        <p:tgtEl>
                                          <p:spTgt spid="124"/>
                                        </p:tgtEl>
                                        <p:attrNameLst>
                                          <p:attrName>ppt_x</p:attrName>
                                          <p:attrName>ppt_y</p:attrName>
                                        </p:attrNameLst>
                                      </p:cBhvr>
                                      <p:rCtr x="-10939" y="-18520"/>
                                    </p:animMotion>
                                  </p:childTnLst>
                                </p:cTn>
                              </p:par>
                              <p:par>
                                <p:cTn id="23" presetID="64" presetClass="path" presetSubtype="0" accel="50000" decel="50000" fill="hold" nodeType="withEffect">
                                  <p:stCondLst>
                                    <p:cond delay="0"/>
                                  </p:stCondLst>
                                  <p:childTnLst>
                                    <p:animMotion origin="layout" path="M 3.60991E-6 2.87335E-6 L -0.24088 -0.34907 " pathEditMode="relative" rAng="0" ptsTypes="AA">
                                      <p:cBhvr>
                                        <p:cTn id="24" dur="2000" fill="hold"/>
                                        <p:tgtEl>
                                          <p:spTgt spid="3"/>
                                        </p:tgtEl>
                                        <p:attrNameLst>
                                          <p:attrName>ppt_x</p:attrName>
                                          <p:attrName>ppt_y</p:attrName>
                                        </p:attrNameLst>
                                      </p:cBhvr>
                                      <p:rCtr x="-12050" y="-17453"/>
                                    </p:animMotion>
                                  </p:childTnLst>
                                </p:cTn>
                              </p:par>
                              <p:par>
                                <p:cTn id="25" presetID="42" presetClass="path" presetSubtype="0" accel="50000" decel="50000" fill="hold" nodeType="withEffect">
                                  <p:stCondLst>
                                    <p:cond delay="300"/>
                                  </p:stCondLst>
                                  <p:childTnLst>
                                    <p:animMotion origin="layout" path="M 1.83559E-6 -4.56196E-6 L -0.22607 -0.3679 " pathEditMode="relative" rAng="0" ptsTypes="AA">
                                      <p:cBhvr>
                                        <p:cTn id="26" dur="1000" fill="hold"/>
                                        <p:tgtEl>
                                          <p:spTgt spid="123"/>
                                        </p:tgtEl>
                                        <p:attrNameLst>
                                          <p:attrName>ppt_x</p:attrName>
                                          <p:attrName>ppt_y</p:attrName>
                                        </p:attrNameLst>
                                      </p:cBhvr>
                                      <p:rCtr x="-11310" y="-18407"/>
                                    </p:animMotion>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15"/>
                                        </p:tgtEl>
                                        <p:attrNameLst>
                                          <p:attrName>ppt_x</p:attrName>
                                        </p:attrNameLst>
                                      </p:cBhvr>
                                      <p:tavLst>
                                        <p:tav tm="0">
                                          <p:val>
                                            <p:strVal val="ppt_x"/>
                                          </p:val>
                                        </p:tav>
                                        <p:tav tm="100000">
                                          <p:val>
                                            <p:strVal val="ppt_x"/>
                                          </p:val>
                                        </p:tav>
                                      </p:tavLst>
                                    </p:anim>
                                    <p:anim calcmode="lin" valueType="num">
                                      <p:cBhvr additive="base">
                                        <p:cTn id="31" dur="500"/>
                                        <p:tgtEl>
                                          <p:spTgt spid="115"/>
                                        </p:tgtEl>
                                        <p:attrNameLst>
                                          <p:attrName>ppt_y</p:attrName>
                                        </p:attrNameLst>
                                      </p:cBhvr>
                                      <p:tavLst>
                                        <p:tav tm="0">
                                          <p:val>
                                            <p:strVal val="ppt_y"/>
                                          </p:val>
                                        </p:tav>
                                        <p:tav tm="100000">
                                          <p:val>
                                            <p:strVal val="1+ppt_h/2"/>
                                          </p:val>
                                        </p:tav>
                                      </p:tavLst>
                                    </p:anim>
                                    <p:set>
                                      <p:cBhvr>
                                        <p:cTn id="32" dur="1" fill="hold">
                                          <p:stCondLst>
                                            <p:cond delay="499"/>
                                          </p:stCondLst>
                                        </p:cTn>
                                        <p:tgtEl>
                                          <p:spTgt spid="115"/>
                                        </p:tgtEl>
                                        <p:attrNameLst>
                                          <p:attrName>style.visibility</p:attrName>
                                        </p:attrNameLst>
                                      </p:cBhvr>
                                      <p:to>
                                        <p:strVal val="hidden"/>
                                      </p:to>
                                    </p:set>
                                  </p:childTnLst>
                                </p:cTn>
                              </p:par>
                            </p:childTnLst>
                          </p:cTn>
                        </p:par>
                        <p:par>
                          <p:cTn id="33" fill="hold">
                            <p:stCondLst>
                              <p:cond delay="500"/>
                            </p:stCondLst>
                            <p:childTnLst>
                              <p:par>
                                <p:cTn id="34" presetID="42" presetClass="path" presetSubtype="0" accel="50000" decel="50000" fill="hold" nodeType="afterEffect">
                                  <p:stCondLst>
                                    <p:cond delay="0"/>
                                  </p:stCondLst>
                                  <p:childTnLst>
                                    <p:animMotion origin="layout" path="M -0.21866 -0.3704 L -0.0517 -0.3679 " pathEditMode="relative" rAng="0" ptsTypes="AA">
                                      <p:cBhvr>
                                        <p:cTn id="35" dur="1000" fill="hold"/>
                                        <p:tgtEl>
                                          <p:spTgt spid="124"/>
                                        </p:tgtEl>
                                        <p:attrNameLst>
                                          <p:attrName>ppt_x</p:attrName>
                                          <p:attrName>ppt_y</p:attrName>
                                        </p:attrNameLst>
                                      </p:cBhvr>
                                      <p:rCtr x="8348" y="113"/>
                                    </p:animMotion>
                                  </p:childTnLst>
                                </p:cTn>
                              </p:par>
                              <p:par>
                                <p:cTn id="36" presetID="42" presetClass="path" presetSubtype="0" accel="50000" decel="50000" fill="hold" nodeType="withEffect">
                                  <p:stCondLst>
                                    <p:cond delay="0"/>
                                  </p:stCondLst>
                                  <p:childTnLst>
                                    <p:animMotion origin="layout" path="M -0.24088 -0.34907 L -0.05091 -0.35254 " pathEditMode="relative" rAng="0" ptsTypes="AA">
                                      <p:cBhvr>
                                        <p:cTn id="37" dur="2000" fill="hold"/>
                                        <p:tgtEl>
                                          <p:spTgt spid="3"/>
                                        </p:tgtEl>
                                        <p:attrNameLst>
                                          <p:attrName>ppt_x</p:attrName>
                                          <p:attrName>ppt_y</p:attrName>
                                        </p:attrNameLst>
                                      </p:cBhvr>
                                      <p:rCtr x="9492" y="-185"/>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0"/>
                                        </p:tgtEl>
                                        <p:attrNameLst>
                                          <p:attrName>style.visibility</p:attrName>
                                        </p:attrNameLst>
                                      </p:cBhvr>
                                      <p:to>
                                        <p:strVal val="visible"/>
                                      </p:to>
                                    </p:set>
                                    <p:animEffect transition="in" filter="fade">
                                      <p:cBhvr>
                                        <p:cTn id="42" dur="500"/>
                                        <p:tgtEl>
                                          <p:spTgt spid="120"/>
                                        </p:tgtEl>
                                      </p:cBhvr>
                                    </p:animEffect>
                                  </p:childTnLst>
                                </p:cTn>
                              </p:par>
                            </p:childTnLst>
                          </p:cTn>
                        </p:par>
                        <p:par>
                          <p:cTn id="43" fill="hold">
                            <p:stCondLst>
                              <p:cond delay="500"/>
                            </p:stCondLst>
                            <p:childTnLst>
                              <p:par>
                                <p:cTn id="44" presetID="42" presetClass="path" presetSubtype="0" accel="50000" decel="50000" fill="hold" nodeType="afterEffect">
                                  <p:stCondLst>
                                    <p:cond delay="0"/>
                                  </p:stCondLst>
                                  <p:childTnLst>
                                    <p:animMotion origin="layout" path="M -0.22607 -0.3679 L -0.22607 0.00046 " pathEditMode="relative" rAng="0" ptsTypes="AA">
                                      <p:cBhvr>
                                        <p:cTn id="45" dur="1000" fill="hold"/>
                                        <p:tgtEl>
                                          <p:spTgt spid="123"/>
                                        </p:tgtEl>
                                        <p:attrNameLst>
                                          <p:attrName>ppt_x</p:attrName>
                                          <p:attrName>ppt_y</p:attrName>
                                        </p:attrNameLst>
                                      </p:cBhvr>
                                      <p:rCtr x="0" y="18407"/>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
                                        </p:tgtEl>
                                        <p:attrNameLst>
                                          <p:attrName>style.visibility</p:attrName>
                                        </p:attrNameLst>
                                      </p:cBhvr>
                                      <p:to>
                                        <p:strVal val="visible"/>
                                      </p:to>
                                    </p:set>
                                    <p:animEffect transition="in" filter="fade">
                                      <p:cBhvr>
                                        <p:cTn id="50" dur="500"/>
                                        <p:tgtEl>
                                          <p:spTgt spid="121"/>
                                        </p:tgtEl>
                                      </p:cBhvr>
                                    </p:animEffect>
                                  </p:childTnLst>
                                </p:cTn>
                              </p:par>
                            </p:childTnLst>
                          </p:cTn>
                        </p:par>
                        <p:par>
                          <p:cTn id="51" fill="hold">
                            <p:stCondLst>
                              <p:cond delay="500"/>
                            </p:stCondLst>
                            <p:childTnLst>
                              <p:par>
                                <p:cTn id="52" presetID="42" presetClass="path" presetSubtype="0" accel="50000" decel="50000" fill="hold" nodeType="afterEffect">
                                  <p:stCondLst>
                                    <p:cond delay="0"/>
                                  </p:stCondLst>
                                  <p:childTnLst>
                                    <p:animMotion origin="layout" path="M -0.0517 -0.3679 L -0.04838 0.00182 " pathEditMode="relative" rAng="0" ptsTypes="AA">
                                      <p:cBhvr>
                                        <p:cTn id="53" dur="1000" fill="hold"/>
                                        <p:tgtEl>
                                          <p:spTgt spid="124"/>
                                        </p:tgtEl>
                                        <p:attrNameLst>
                                          <p:attrName>ppt_x</p:attrName>
                                          <p:attrName>ppt_y</p:attrName>
                                        </p:attrNameLst>
                                      </p:cBhvr>
                                      <p:rCtr x="166" y="18475"/>
                                    </p:animMotion>
                                  </p:childTnLst>
                                </p:cTn>
                              </p:par>
                              <p:par>
                                <p:cTn id="54" presetID="42" presetClass="path" presetSubtype="0" accel="50000" decel="50000" fill="hold" nodeType="withEffect">
                                  <p:stCondLst>
                                    <p:cond delay="0"/>
                                  </p:stCondLst>
                                  <p:childTnLst>
                                    <p:animMotion origin="layout" path="M -0.05091 -0.35254 L -4.79167E-6 -3.7037E-7 " pathEditMode="relative" rAng="0" ptsTypes="AA">
                                      <p:cBhvr>
                                        <p:cTn id="55" dur="1100" fill="hold"/>
                                        <p:tgtEl>
                                          <p:spTgt spid="3"/>
                                        </p:tgtEl>
                                        <p:attrNameLst>
                                          <p:attrName>ppt_x</p:attrName>
                                          <p:attrName>ppt_y</p:attrName>
                                        </p:attrNameLst>
                                      </p:cBhvr>
                                      <p:rCtr x="3255" y="17060"/>
                                    </p:animMotion>
                                  </p:childTnLst>
                                </p:cTn>
                              </p:par>
                            </p:childTnLst>
                          </p:cTn>
                        </p:par>
                      </p:childTnLst>
                    </p:cTn>
                  </p:par>
                  <p:par>
                    <p:cTn id="56" fill="hold">
                      <p:stCondLst>
                        <p:cond delay="indefinite"/>
                      </p:stCondLst>
                      <p:childTnLst>
                        <p:par>
                          <p:cTn id="57" fill="hold">
                            <p:stCondLst>
                              <p:cond delay="0"/>
                            </p:stCondLst>
                            <p:childTnLst>
                              <p:par>
                                <p:cTn id="58" presetID="2" presetClass="entr" presetSubtype="1" fill="hold" nodeType="clickEffect">
                                  <p:stCondLst>
                                    <p:cond delay="0"/>
                                  </p:stCondLst>
                                  <p:childTnLst>
                                    <p:set>
                                      <p:cBhvr>
                                        <p:cTn id="59" dur="1" fill="hold">
                                          <p:stCondLst>
                                            <p:cond delay="0"/>
                                          </p:stCondLst>
                                        </p:cTn>
                                        <p:tgtEl>
                                          <p:spTgt spid="118"/>
                                        </p:tgtEl>
                                        <p:attrNameLst>
                                          <p:attrName>style.visibility</p:attrName>
                                        </p:attrNameLst>
                                      </p:cBhvr>
                                      <p:to>
                                        <p:strVal val="visible"/>
                                      </p:to>
                                    </p:set>
                                    <p:anim calcmode="lin" valueType="num">
                                      <p:cBhvr additive="base">
                                        <p:cTn id="60" dur="500" fill="hold"/>
                                        <p:tgtEl>
                                          <p:spTgt spid="118"/>
                                        </p:tgtEl>
                                        <p:attrNameLst>
                                          <p:attrName>ppt_x</p:attrName>
                                        </p:attrNameLst>
                                      </p:cBhvr>
                                      <p:tavLst>
                                        <p:tav tm="0">
                                          <p:val>
                                            <p:strVal val="#ppt_x"/>
                                          </p:val>
                                        </p:tav>
                                        <p:tav tm="100000">
                                          <p:val>
                                            <p:strVal val="#ppt_x"/>
                                          </p:val>
                                        </p:tav>
                                      </p:tavLst>
                                    </p:anim>
                                    <p:anim calcmode="lin" valueType="num">
                                      <p:cBhvr additive="base">
                                        <p:cTn id="61" dur="500" fill="hold"/>
                                        <p:tgtEl>
                                          <p:spTgt spid="118"/>
                                        </p:tgtEl>
                                        <p:attrNameLst>
                                          <p:attrName>ppt_y</p:attrName>
                                        </p:attrNameLst>
                                      </p:cBhvr>
                                      <p:tavLst>
                                        <p:tav tm="0">
                                          <p:val>
                                            <p:strVal val="0-#ppt_h/2"/>
                                          </p:val>
                                        </p:tav>
                                        <p:tav tm="100000">
                                          <p:val>
                                            <p:strVal val="#ppt_y"/>
                                          </p:val>
                                        </p:tav>
                                      </p:tavLst>
                                    </p:anim>
                                  </p:childTnLst>
                                </p:cTn>
                              </p:par>
                            </p:childTnLst>
                          </p:cTn>
                        </p:par>
                        <p:par>
                          <p:cTn id="62" fill="hold">
                            <p:stCondLst>
                              <p:cond delay="500"/>
                            </p:stCondLst>
                            <p:childTnLst>
                              <p:par>
                                <p:cTn id="63" presetID="2" presetClass="entr" presetSubtype="1"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 calcmode="lin" valueType="num">
                                      <p:cBhvr additive="base">
                                        <p:cTn id="65" dur="500" fill="hold"/>
                                        <p:tgtEl>
                                          <p:spTgt spid="119"/>
                                        </p:tgtEl>
                                        <p:attrNameLst>
                                          <p:attrName>ppt_x</p:attrName>
                                        </p:attrNameLst>
                                      </p:cBhvr>
                                      <p:tavLst>
                                        <p:tav tm="0">
                                          <p:val>
                                            <p:strVal val="#ppt_x"/>
                                          </p:val>
                                        </p:tav>
                                        <p:tav tm="100000">
                                          <p:val>
                                            <p:strVal val="#ppt_x"/>
                                          </p:val>
                                        </p:tav>
                                      </p:tavLst>
                                    </p:anim>
                                    <p:anim calcmode="lin" valueType="num">
                                      <p:cBhvr additive="base">
                                        <p:cTn id="66" dur="500" fill="hold"/>
                                        <p:tgtEl>
                                          <p:spTgt spid="119"/>
                                        </p:tgtEl>
                                        <p:attrNameLst>
                                          <p:attrName>ppt_y</p:attrName>
                                        </p:attrNameLst>
                                      </p:cBhvr>
                                      <p:tavLst>
                                        <p:tav tm="0">
                                          <p:val>
                                            <p:strVal val="0-#ppt_h/2"/>
                                          </p:val>
                                        </p:tav>
                                        <p:tav tm="100000">
                                          <p:val>
                                            <p:strVal val="#ppt_y"/>
                                          </p:val>
                                        </p:tav>
                                      </p:tavLst>
                                    </p:anim>
                                  </p:childTnLst>
                                </p:cTn>
                              </p:par>
                            </p:childTnLst>
                          </p:cTn>
                        </p:par>
                        <p:par>
                          <p:cTn id="67" fill="hold">
                            <p:stCondLst>
                              <p:cond delay="1000"/>
                            </p:stCondLst>
                            <p:childTnLst>
                              <p:par>
                                <p:cTn id="68" presetID="2" presetClass="entr" presetSubtype="1"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854" y="225235"/>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sp>
        <p:nvSpPr>
          <p:cNvPr id="3" name="Text Placeholder 2"/>
          <p:cNvSpPr>
            <a:spLocks noGrp="1"/>
          </p:cNvSpPr>
          <p:nvPr>
            <p:ph type="body" sz="quarter" idx="10"/>
          </p:nvPr>
        </p:nvSpPr>
        <p:spPr>
          <a:xfrm>
            <a:off x="501854" y="1197955"/>
            <a:ext cx="10740673" cy="4606708"/>
          </a:xfrm>
          <a:solidFill>
            <a:schemeClr val="tx1"/>
          </a:solidFill>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smtClean="0">
                <a:solidFill>
                  <a:srgbClr val="008000"/>
                </a:solidFill>
                <a:highlight>
                  <a:srgbClr val="FFFFFF"/>
                </a:highlight>
              </a:rPr>
              <a:t>Load</a:t>
            </a:r>
            <a:r>
              <a:rPr lang="en-US" sz="1765" dirty="0" err="1">
                <a:solidFill>
                  <a:srgbClr val="2B91AF"/>
                </a:solidFill>
                <a:highlight>
                  <a:srgbClr val="FFFFFF"/>
                </a:highlight>
              </a:rPr>
              <a:t>Instrument</a:t>
            </a:r>
            <a:r>
              <a:rPr lang="en-US" sz="1765" dirty="0" err="1" smtClean="0">
                <a:solidFill>
                  <a:srgbClr val="008000"/>
                </a:solidFill>
                <a:highlight>
                  <a:srgbClr val="FFFFFF"/>
                </a:highlight>
              </a:rPr>
              <a:t>sInParallel</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 </a:t>
            </a:r>
            <a:r>
              <a:rPr lang="en-US" sz="1765" dirty="0" err="1" smtClean="0">
                <a:solidFill>
                  <a:srgbClr val="000000"/>
                </a:solidFill>
                <a:highlight>
                  <a:srgbClr val="FFFFFF"/>
                </a:highlight>
              </a:rPr>
              <a:t>LoadInstrumentsInParallel</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smtClean="0">
                <a:solidFill>
                  <a:srgbClr val="2B91AF"/>
                </a:solidFill>
                <a:highlight>
                  <a:srgbClr val="FFFFFF"/>
                </a:highlight>
              </a:rPr>
              <a:t>BlockingCollection</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err="1">
                <a:solidFill>
                  <a:srgbClr val="2B91AF"/>
                </a:solidFill>
                <a:effectLst>
                  <a:glow rad="254000">
                    <a:srgbClr val="FFFF00"/>
                  </a:glow>
                </a:effectLst>
                <a:highlight>
                  <a:srgbClr val="FFFFFF"/>
                </a:highlight>
              </a:rPr>
              <a:t>Parallel</a:t>
            </a:r>
            <a:r>
              <a:rPr lang="en-US" sz="1765" dirty="0" err="1">
                <a:solidFill>
                  <a:srgbClr val="000000"/>
                </a:solidFill>
                <a:effectLst>
                  <a:glow rad="254000">
                    <a:srgbClr val="FFFF00"/>
                  </a:glow>
                </a:effectLst>
                <a:highlight>
                  <a:srgbClr val="FFFFFF"/>
                </a:highlight>
              </a:rPr>
              <a:t>.For</a:t>
            </a:r>
            <a:r>
              <a:rPr lang="en-US" sz="1765" dirty="0">
                <a:solidFill>
                  <a:srgbClr val="000000"/>
                </a:solidFill>
                <a:highlight>
                  <a:srgbClr val="FFFFFF"/>
                </a:highlight>
              </a:rPr>
              <a:t>(first, last+1, </a:t>
            </a:r>
            <a:r>
              <a:rPr lang="en-US" sz="1765" dirty="0" err="1">
                <a:solidFill>
                  <a:srgbClr val="000000"/>
                </a:solidFill>
                <a:highlight>
                  <a:srgbClr val="FFFFFF"/>
                </a:highlight>
              </a:rPr>
              <a:t>i</a:t>
            </a:r>
            <a:r>
              <a:rPr lang="en-US" sz="1765" dirty="0">
                <a:solidFill>
                  <a:srgbClr val="000000"/>
                </a:solidFill>
                <a:highlight>
                  <a:srgbClr val="FFFFFF"/>
                </a:highlight>
              </a:rPr>
              <a:t> =&gt; {</a:t>
            </a:r>
          </a:p>
          <a:p>
            <a:r>
              <a:rPr lang="en-US" sz="1765" dirty="0">
                <a:solidFill>
                  <a:srgbClr val="000000"/>
                </a:solidFill>
                <a:highlight>
                  <a:srgbClr val="FFFFFF"/>
                </a:highlight>
              </a:rPr>
              <a:t>        </a:t>
            </a:r>
            <a:r>
              <a:rPr lang="en-US" sz="1765" dirty="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instruemnt</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err="1">
                <a:solidFill>
                  <a:srgbClr val="2B91AF"/>
                </a:solidFill>
                <a:highlight>
                  <a:srgbClr val="FFFFFF"/>
                </a:highlight>
              </a:rPr>
              <a:t>Instrument</a:t>
            </a:r>
            <a:r>
              <a:rPr lang="en-US" sz="1765" dirty="0" err="1" smtClean="0">
                <a:solidFill>
                  <a:srgbClr val="000000"/>
                </a:solidFill>
                <a:highlight>
                  <a:srgbClr val="FFFFFF"/>
                </a:highlight>
              </a:rPr>
              <a:t>.Deserialize</a:t>
            </a:r>
            <a:r>
              <a:rPr lang="en-US" sz="1765" dirty="0" smtClean="0">
                <a:solidFill>
                  <a:srgbClr val="000000"/>
                </a:solidFill>
                <a:highlight>
                  <a:srgbClr val="FFFFFF"/>
                </a:highlight>
              </a:rPr>
              <a:t>(</a:t>
            </a:r>
            <a:r>
              <a:rPr lang="en-US" sz="1765" dirty="0" err="1" smtClean="0">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smtClean="0">
                <a:solidFill>
                  <a:srgbClr val="000000"/>
                </a:solidFill>
                <a:highlight>
                  <a:srgbClr val="FFFFFF"/>
                </a:highlight>
              </a:rPr>
              <a:t>loadedInstruemnts.Add</a:t>
            </a:r>
            <a:r>
              <a:rPr lang="en-US" sz="1765" dirty="0" smtClean="0">
                <a:solidFill>
                  <a:srgbClr val="000000"/>
                </a:solidFill>
                <a:highlight>
                  <a:srgbClr val="FFFFFF"/>
                </a:highlight>
              </a:rPr>
              <a:t>(instrument);</a:t>
            </a:r>
            <a:endParaRPr lang="en-US" sz="1765" dirty="0">
              <a:solidFill>
                <a:srgbClr val="000000"/>
              </a:solidFill>
              <a:highlight>
                <a:srgbClr val="FFFFFF"/>
              </a:highlight>
            </a:endParaRP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
        <p:nvSpPr>
          <p:cNvPr id="7" name="Flowchart: Magnetic Disk 6"/>
          <p:cNvSpPr/>
          <p:nvPr/>
        </p:nvSpPr>
        <p:spPr bwMode="auto">
          <a:xfrm>
            <a:off x="1305440" y="2598586"/>
            <a:ext cx="2016670" cy="2576856"/>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p:nvSpPr>
        <p:spPr bwMode="auto">
          <a:xfrm rot="2315391">
            <a:off x="1396539" y="3559379"/>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1</a:t>
            </a:r>
          </a:p>
        </p:txBody>
      </p:sp>
      <p:sp>
        <p:nvSpPr>
          <p:cNvPr id="9" name="Rectangle 8"/>
          <p:cNvSpPr/>
          <p:nvPr/>
        </p:nvSpPr>
        <p:spPr bwMode="auto">
          <a:xfrm rot="20441060">
            <a:off x="2486332" y="3490284"/>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2</a:t>
            </a:r>
          </a:p>
        </p:txBody>
      </p:sp>
      <p:sp>
        <p:nvSpPr>
          <p:cNvPr id="10" name="Rectangle 9"/>
          <p:cNvSpPr/>
          <p:nvPr/>
        </p:nvSpPr>
        <p:spPr bwMode="auto">
          <a:xfrm>
            <a:off x="2531595" y="4475807"/>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3</a:t>
            </a:r>
          </a:p>
        </p:txBody>
      </p:sp>
      <p:sp>
        <p:nvSpPr>
          <p:cNvPr id="11" name="Rectangle 10"/>
          <p:cNvSpPr/>
          <p:nvPr/>
        </p:nvSpPr>
        <p:spPr bwMode="auto">
          <a:xfrm rot="18424794">
            <a:off x="2052356" y="4005582"/>
            <a:ext cx="719623" cy="44814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4</a:t>
            </a:r>
          </a:p>
        </p:txBody>
      </p:sp>
      <p:sp>
        <p:nvSpPr>
          <p:cNvPr id="12" name="Rectangle 11"/>
          <p:cNvSpPr/>
          <p:nvPr/>
        </p:nvSpPr>
        <p:spPr bwMode="auto">
          <a:xfrm rot="1365348">
            <a:off x="1535486" y="4505178"/>
            <a:ext cx="719622" cy="448148"/>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5</a:t>
            </a:r>
          </a:p>
        </p:txBody>
      </p:sp>
      <p:cxnSp>
        <p:nvCxnSpPr>
          <p:cNvPr id="4" name="Straight Arrow Connector 3"/>
          <p:cNvCxnSpPr/>
          <p:nvPr/>
        </p:nvCxnSpPr>
        <p:spPr>
          <a:xfrm flipH="1">
            <a:off x="7078329" y="2251612"/>
            <a:ext cx="1521" cy="3444682"/>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675702" y="2233936"/>
            <a:ext cx="31230" cy="343877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452789" y="5696293"/>
            <a:ext cx="3063268" cy="1020538"/>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300ms</a:t>
              </a:r>
            </a:p>
          </p:txBody>
        </p:sp>
      </p:grpSp>
      <p:sp>
        <p:nvSpPr>
          <p:cNvPr id="16" name="Rectangle 15"/>
          <p:cNvSpPr/>
          <p:nvPr/>
        </p:nvSpPr>
        <p:spPr bwMode="auto">
          <a:xfrm>
            <a:off x="5076619" y="2628984"/>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work1</a:t>
            </a:r>
          </a:p>
        </p:txBody>
      </p:sp>
      <p:sp>
        <p:nvSpPr>
          <p:cNvPr id="17" name="Rectangle 16"/>
          <p:cNvSpPr/>
          <p:nvPr/>
        </p:nvSpPr>
        <p:spPr bwMode="auto">
          <a:xfrm>
            <a:off x="6488909" y="2644741"/>
            <a:ext cx="1195063" cy="821606"/>
          </a:xfrm>
          <a:prstGeom prst="rect">
            <a:avLst/>
          </a:prstGeom>
          <a:solidFill>
            <a:schemeClr val="bg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work2</a:t>
            </a:r>
          </a:p>
        </p:txBody>
      </p:sp>
      <p:sp>
        <p:nvSpPr>
          <p:cNvPr id="18" name="Rectangle 17"/>
          <p:cNvSpPr/>
          <p:nvPr/>
        </p:nvSpPr>
        <p:spPr bwMode="auto">
          <a:xfrm>
            <a:off x="5076619" y="3622912"/>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work3</a:t>
            </a:r>
          </a:p>
        </p:txBody>
      </p:sp>
      <p:sp>
        <p:nvSpPr>
          <p:cNvPr id="19" name="Rectangle 18"/>
          <p:cNvSpPr/>
          <p:nvPr/>
        </p:nvSpPr>
        <p:spPr bwMode="auto">
          <a:xfrm>
            <a:off x="6473443" y="3615523"/>
            <a:ext cx="1195063" cy="821606"/>
          </a:xfrm>
          <a:prstGeom prst="rect">
            <a:avLst/>
          </a:prstGeom>
          <a:solidFill>
            <a:schemeClr val="bg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work4</a:t>
            </a:r>
          </a:p>
        </p:txBody>
      </p:sp>
      <p:sp>
        <p:nvSpPr>
          <p:cNvPr id="20" name="Rectangle 19"/>
          <p:cNvSpPr/>
          <p:nvPr/>
        </p:nvSpPr>
        <p:spPr bwMode="auto">
          <a:xfrm>
            <a:off x="5076619" y="4613573"/>
            <a:ext cx="1195063" cy="821606"/>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work5</a:t>
            </a:r>
          </a:p>
        </p:txBody>
      </p:sp>
      <p:grpSp>
        <p:nvGrpSpPr>
          <p:cNvPr id="23" name="Group 22"/>
          <p:cNvGrpSpPr/>
          <p:nvPr/>
        </p:nvGrpSpPr>
        <p:grpSpPr>
          <a:xfrm>
            <a:off x="3705873" y="1412331"/>
            <a:ext cx="3810184" cy="523820"/>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588"/>
                </a:spcAft>
              </a:pPr>
              <a:r>
                <a:rPr lang="en-US" sz="2353" dirty="0" err="1">
                  <a:solidFill>
                    <a:srgbClr val="000000"/>
                  </a:solidFill>
                </a:rPr>
                <a:t>Parallel.For</a:t>
              </a:r>
              <a:endParaRPr lang="en-US" sz="2353" dirty="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Tree>
    <p:extLst>
      <p:ext uri="{BB962C8B-B14F-4D97-AF65-F5344CB8AC3E}">
        <p14:creationId xmlns:p14="http://schemas.microsoft.com/office/powerpoint/2010/main" val="394861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01" name="Flowchart: Magnetic Disk 100"/>
          <p:cNvSpPr/>
          <p:nvPr/>
        </p:nvSpPr>
        <p:spPr bwMode="auto">
          <a:xfrm>
            <a:off x="1305440" y="2608520"/>
            <a:ext cx="2016670" cy="2576856"/>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cxnSp>
        <p:nvCxnSpPr>
          <p:cNvPr id="112" name="Straight Arrow Connector 111"/>
          <p:cNvCxnSpPr/>
          <p:nvPr/>
        </p:nvCxnSpPr>
        <p:spPr>
          <a:xfrm>
            <a:off x="7126690" y="2326302"/>
            <a:ext cx="8144" cy="2464818"/>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722544" y="2308628"/>
            <a:ext cx="8144" cy="2464818"/>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92629" y="258629"/>
            <a:ext cx="8760170" cy="706864"/>
          </a:xfrm>
        </p:spPr>
        <p:txBody>
          <a:bodyPr>
            <a:normAutofit fontScale="90000"/>
          </a:bodyPr>
          <a:lstStyle/>
          <a:p>
            <a:r>
              <a:rPr lang="en-US" dirty="0" err="1">
                <a:gradFill>
                  <a:gsLst>
                    <a:gs pos="0">
                      <a:srgbClr val="FFFFFF"/>
                    </a:gs>
                    <a:gs pos="100000">
                      <a:srgbClr val="FFFFFF"/>
                    </a:gs>
                  </a:gsLst>
                  <a:lin ang="5400000" scaled="0"/>
                </a:gradFill>
              </a:rPr>
              <a:t>Threadpool</a:t>
            </a:r>
            <a:endParaRPr lang="en-US" dirty="0"/>
          </a:p>
        </p:txBody>
      </p:sp>
      <p:grpSp>
        <p:nvGrpSpPr>
          <p:cNvPr id="69" name="Group 68"/>
          <p:cNvGrpSpPr>
            <a:grpSpLocks noChangeAspect="1"/>
          </p:cNvGrpSpPr>
          <p:nvPr/>
        </p:nvGrpSpPr>
        <p:grpSpPr>
          <a:xfrm rot="2315391">
            <a:off x="1386480" y="3556531"/>
            <a:ext cx="719623" cy="448149"/>
            <a:chOff x="1646237" y="1973262"/>
            <a:chExt cx="1219200" cy="838200"/>
          </a:xfrm>
        </p:grpSpPr>
        <p:sp>
          <p:nvSpPr>
            <p:cNvPr id="70" name="Rectangle 69"/>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1</a:t>
              </a:r>
            </a:p>
          </p:txBody>
        </p:sp>
        <p:sp>
          <p:nvSpPr>
            <p:cNvPr id="71" name="TextBox 70"/>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end1</a:t>
              </a:r>
            </a:p>
          </p:txBody>
        </p:sp>
        <p:sp>
          <p:nvSpPr>
            <p:cNvPr id="72" name="TextBox 71"/>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start1</a:t>
              </a:r>
            </a:p>
          </p:txBody>
        </p:sp>
      </p:grpSp>
      <p:grpSp>
        <p:nvGrpSpPr>
          <p:cNvPr id="73" name="Group 72"/>
          <p:cNvGrpSpPr>
            <a:grpSpLocks noChangeAspect="1"/>
          </p:cNvGrpSpPr>
          <p:nvPr/>
        </p:nvGrpSpPr>
        <p:grpSpPr>
          <a:xfrm rot="20441060">
            <a:off x="2476274" y="3487436"/>
            <a:ext cx="719623" cy="448149"/>
            <a:chOff x="1646237" y="1973262"/>
            <a:chExt cx="1219200" cy="838200"/>
          </a:xfrm>
        </p:grpSpPr>
        <p:sp>
          <p:nvSpPr>
            <p:cNvPr id="74" name="Rectangle 73"/>
            <p:cNvSpPr/>
            <p:nvPr/>
          </p:nvSpPr>
          <p:spPr bwMode="auto">
            <a:xfrm>
              <a:off x="1646237" y="1973262"/>
              <a:ext cx="12192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2</a:t>
              </a:r>
            </a:p>
          </p:txBody>
        </p:sp>
        <p:sp>
          <p:nvSpPr>
            <p:cNvPr id="75" name="TextBox 74"/>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end2</a:t>
              </a:r>
            </a:p>
          </p:txBody>
        </p:sp>
        <p:sp>
          <p:nvSpPr>
            <p:cNvPr id="76" name="TextBox 75"/>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start2</a:t>
              </a:r>
            </a:p>
          </p:txBody>
        </p:sp>
      </p:grpSp>
      <p:grpSp>
        <p:nvGrpSpPr>
          <p:cNvPr id="77" name="Group 76"/>
          <p:cNvGrpSpPr>
            <a:grpSpLocks noChangeAspect="1"/>
          </p:cNvGrpSpPr>
          <p:nvPr/>
        </p:nvGrpSpPr>
        <p:grpSpPr>
          <a:xfrm>
            <a:off x="2521537" y="4472958"/>
            <a:ext cx="719623" cy="448149"/>
            <a:chOff x="1646237" y="1973262"/>
            <a:chExt cx="1219200" cy="838200"/>
          </a:xfrm>
        </p:grpSpPr>
        <p:sp>
          <p:nvSpPr>
            <p:cNvPr id="78" name="Rectangle 77"/>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3</a:t>
              </a:r>
            </a:p>
          </p:txBody>
        </p:sp>
        <p:sp>
          <p:nvSpPr>
            <p:cNvPr id="79" name="TextBox 78"/>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end3</a:t>
              </a:r>
            </a:p>
          </p:txBody>
        </p:sp>
        <p:sp>
          <p:nvSpPr>
            <p:cNvPr id="80" name="TextBox 79"/>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start3</a:t>
              </a:r>
            </a:p>
          </p:txBody>
        </p:sp>
      </p:grpSp>
      <p:grpSp>
        <p:nvGrpSpPr>
          <p:cNvPr id="81" name="Group 80"/>
          <p:cNvGrpSpPr>
            <a:grpSpLocks noChangeAspect="1"/>
          </p:cNvGrpSpPr>
          <p:nvPr/>
        </p:nvGrpSpPr>
        <p:grpSpPr>
          <a:xfrm rot="18424794">
            <a:off x="2042296" y="4002733"/>
            <a:ext cx="719623" cy="448149"/>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4</a:t>
              </a:r>
            </a:p>
          </p:txBody>
        </p:sp>
        <p:sp>
          <p:nvSpPr>
            <p:cNvPr id="83" name="TextBox 82"/>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end4</a:t>
              </a:r>
            </a:p>
          </p:txBody>
        </p:sp>
        <p:sp>
          <p:nvSpPr>
            <p:cNvPr id="84" name="TextBox 83"/>
            <p:cNvSpPr txBox="1"/>
            <p:nvPr/>
          </p:nvSpPr>
          <p:spPr>
            <a:xfrm>
              <a:off x="1646237" y="19732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start4</a:t>
              </a:r>
            </a:p>
          </p:txBody>
        </p:sp>
      </p:grpSp>
      <p:grpSp>
        <p:nvGrpSpPr>
          <p:cNvPr id="85" name="Group 84"/>
          <p:cNvGrpSpPr>
            <a:grpSpLocks noChangeAspect="1"/>
          </p:cNvGrpSpPr>
          <p:nvPr/>
        </p:nvGrpSpPr>
        <p:grpSpPr>
          <a:xfrm rot="1365348">
            <a:off x="1525428" y="4502329"/>
            <a:ext cx="719623" cy="448149"/>
            <a:chOff x="1646236" y="1973260"/>
            <a:chExt cx="1219201" cy="838202"/>
          </a:xfrm>
        </p:grpSpPr>
        <p:sp>
          <p:nvSpPr>
            <p:cNvPr id="86" name="Rectangle 85"/>
            <p:cNvSpPr/>
            <p:nvPr/>
          </p:nvSpPr>
          <p:spPr bwMode="auto">
            <a:xfrm>
              <a:off x="1646237" y="1973262"/>
              <a:ext cx="1219200" cy="838200"/>
            </a:xfrm>
            <a:prstGeom prst="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5</a:t>
              </a:r>
            </a:p>
          </p:txBody>
        </p:sp>
        <p:sp>
          <p:nvSpPr>
            <p:cNvPr id="87" name="TextBox 86"/>
            <p:cNvSpPr txBox="1"/>
            <p:nvPr/>
          </p:nvSpPr>
          <p:spPr>
            <a:xfrm>
              <a:off x="1646237" y="2582862"/>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end5</a:t>
              </a:r>
            </a:p>
          </p:txBody>
        </p:sp>
        <p:sp>
          <p:nvSpPr>
            <p:cNvPr id="88" name="TextBox 87"/>
            <p:cNvSpPr txBox="1"/>
            <p:nvPr/>
          </p:nvSpPr>
          <p:spPr>
            <a:xfrm>
              <a:off x="1646236" y="1973260"/>
              <a:ext cx="1219200" cy="228600"/>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nchor="ctr" anchorCtr="1">
              <a:normAutofit fontScale="62500" lnSpcReduction="20000"/>
            </a:bodyPr>
            <a:lstStyle/>
            <a:p>
              <a:pPr>
                <a:lnSpc>
                  <a:spcPct val="90000"/>
                </a:lnSpc>
                <a:spcAft>
                  <a:spcPts val="588"/>
                </a:spcAft>
              </a:pPr>
              <a:r>
                <a:rPr lang="en-US" sz="1765" dirty="0">
                  <a:solidFill>
                    <a:srgbClr val="000000"/>
                  </a:solidFill>
                </a:rPr>
                <a:t>start5</a:t>
              </a:r>
            </a:p>
          </p:txBody>
        </p:sp>
      </p:grpSp>
      <p:grpSp>
        <p:nvGrpSpPr>
          <p:cNvPr id="89" name="Group 88"/>
          <p:cNvGrpSpPr/>
          <p:nvPr/>
        </p:nvGrpSpPr>
        <p:grpSpPr>
          <a:xfrm>
            <a:off x="5133156" y="2703675"/>
            <a:ext cx="1195063" cy="821606"/>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end1</a:t>
              </a:r>
            </a:p>
          </p:txBody>
        </p:sp>
        <p:sp>
          <p:nvSpPr>
            <p:cNvPr id="92" name="TextBox 91"/>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grpSp>
        <p:nvGrpSpPr>
          <p:cNvPr id="93" name="Group 92"/>
          <p:cNvGrpSpPr/>
          <p:nvPr/>
        </p:nvGrpSpPr>
        <p:grpSpPr>
          <a:xfrm>
            <a:off x="6545445" y="2703675"/>
            <a:ext cx="1195063" cy="821606"/>
            <a:chOff x="1646237" y="1973262"/>
            <a:chExt cx="1219200" cy="838200"/>
          </a:xfrm>
        </p:grpSpPr>
        <p:sp>
          <p:nvSpPr>
            <p:cNvPr id="94" name="Rectangle 93"/>
            <p:cNvSpPr/>
            <p:nvPr/>
          </p:nvSpPr>
          <p:spPr bwMode="auto">
            <a:xfrm>
              <a:off x="1646237" y="1973262"/>
              <a:ext cx="1219200" cy="838200"/>
            </a:xfrm>
            <a:prstGeom prst="rect">
              <a:avLst/>
            </a:prstGeom>
            <a:solidFill>
              <a:schemeClr val="accent4">
                <a:lumMod val="40000"/>
                <a:lumOff val="60000"/>
                <a:alpha val="50000"/>
              </a:schemeClr>
            </a:solidFill>
            <a:ln w="38100">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4">
                <a:lumMod val="40000"/>
                <a:lumOff val="60000"/>
              </a:schemeClr>
            </a:solidFill>
            <a:ln>
              <a:solidFill>
                <a:schemeClr val="accent4">
                  <a:lumMod val="75000"/>
                </a:schemeClr>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end2</a:t>
              </a:r>
            </a:p>
          </p:txBody>
        </p:sp>
        <p:sp>
          <p:nvSpPr>
            <p:cNvPr id="96" name="TextBox 95"/>
            <p:cNvSpPr txBox="1"/>
            <p:nvPr/>
          </p:nvSpPr>
          <p:spPr>
            <a:xfrm>
              <a:off x="1646237" y="1973262"/>
              <a:ext cx="1219200" cy="228600"/>
            </a:xfrm>
            <a:prstGeom prst="rect">
              <a:avLst/>
            </a:prstGeom>
            <a:solidFill>
              <a:schemeClr val="accent4">
                <a:lumMod val="40000"/>
                <a:lumOff val="60000"/>
              </a:schemeClr>
            </a:solidFill>
            <a:ln>
              <a:solidFill>
                <a:schemeClr val="accent4">
                  <a:lumMod val="75000"/>
                </a:schemeClr>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grpSp>
      <p:grpSp>
        <p:nvGrpSpPr>
          <p:cNvPr id="106" name="Group 105"/>
          <p:cNvGrpSpPr/>
          <p:nvPr/>
        </p:nvGrpSpPr>
        <p:grpSpPr>
          <a:xfrm>
            <a:off x="5125012" y="3701236"/>
            <a:ext cx="1195063" cy="821606"/>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end5</a:t>
              </a:r>
            </a:p>
          </p:txBody>
        </p:sp>
        <p:sp>
          <p:nvSpPr>
            <p:cNvPr id="109" name="TextBox 108"/>
            <p:cNvSpPr txBox="1"/>
            <p:nvPr/>
          </p:nvSpPr>
          <p:spPr>
            <a:xfrm>
              <a:off x="1646237" y="1973262"/>
              <a:ext cx="1219200" cy="228600"/>
            </a:xfrm>
            <a:prstGeom prst="rect">
              <a:avLst/>
            </a:prstGeom>
            <a:solidFill>
              <a:srgbClr val="00B0F0"/>
            </a:solidFill>
            <a:ln>
              <a:solidFill>
                <a:srgbClr val="002060"/>
              </a:solidFill>
            </a:ln>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start5</a:t>
              </a:r>
            </a:p>
          </p:txBody>
        </p:sp>
      </p:grpSp>
      <p:grpSp>
        <p:nvGrpSpPr>
          <p:cNvPr id="9" name="Group 8"/>
          <p:cNvGrpSpPr/>
          <p:nvPr/>
        </p:nvGrpSpPr>
        <p:grpSpPr>
          <a:xfrm>
            <a:off x="5349223" y="4942502"/>
            <a:ext cx="4782573" cy="1349874"/>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~200ms</a:t>
              </a:r>
            </a:p>
          </p:txBody>
        </p:sp>
      </p:grpSp>
      <p:grpSp>
        <p:nvGrpSpPr>
          <p:cNvPr id="111" name="Group 110"/>
          <p:cNvGrpSpPr/>
          <p:nvPr/>
        </p:nvGrpSpPr>
        <p:grpSpPr>
          <a:xfrm>
            <a:off x="3705873" y="1412331"/>
            <a:ext cx="3810184" cy="523820"/>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588"/>
                </a:spcAft>
              </a:pPr>
              <a:r>
                <a:rPr lang="en-US" sz="2353" dirty="0" err="1">
                  <a:solidFill>
                    <a:srgbClr val="000000"/>
                  </a:solidFill>
                </a:rPr>
                <a:t>Parallel.For</a:t>
              </a:r>
              <a:endParaRPr lang="en-US" sz="2353" dirty="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grpSp>
        <p:nvGrpSpPr>
          <p:cNvPr id="7" name="Group 6"/>
          <p:cNvGrpSpPr/>
          <p:nvPr/>
        </p:nvGrpSpPr>
        <p:grpSpPr>
          <a:xfrm>
            <a:off x="7957736" y="2646638"/>
            <a:ext cx="1195063" cy="2126810"/>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end3</a:t>
                </a:r>
              </a:p>
            </p:txBody>
          </p:sp>
          <p:sp>
            <p:nvSpPr>
              <p:cNvPr id="100" name="TextBox 99"/>
              <p:cNvSpPr txBox="1"/>
              <p:nvPr/>
            </p:nvSpPr>
            <p:spPr>
              <a:xfrm>
                <a:off x="1646237" y="1973262"/>
                <a:ext cx="1219200" cy="228600"/>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nvGrpSpPr>
          <p:cNvPr id="8" name="Group 7"/>
          <p:cNvGrpSpPr/>
          <p:nvPr/>
        </p:nvGrpSpPr>
        <p:grpSpPr>
          <a:xfrm>
            <a:off x="9353739" y="2875556"/>
            <a:ext cx="1195063" cy="1850847"/>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4">
                  <a:lumMod val="40000"/>
                  <a:lumOff val="60000"/>
                  <a:alpha val="50000"/>
                </a:schemeClr>
              </a:solidFill>
              <a:ln w="38100">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4">
                  <a:lumMod val="40000"/>
                  <a:lumOff val="60000"/>
                </a:schemeClr>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end4</a:t>
                </a:r>
              </a:p>
            </p:txBody>
          </p:sp>
          <p:sp>
            <p:nvSpPr>
              <p:cNvPr id="105" name="TextBox 104"/>
              <p:cNvSpPr txBox="1"/>
              <p:nvPr/>
            </p:nvSpPr>
            <p:spPr>
              <a:xfrm>
                <a:off x="1646237" y="1973262"/>
                <a:ext cx="1219200" cy="228600"/>
              </a:xfrm>
              <a:prstGeom prst="rect">
                <a:avLst/>
              </a:prstGeom>
              <a:solidFill>
                <a:schemeClr val="accent4">
                  <a:lumMod val="40000"/>
                  <a:lumOff val="60000"/>
                </a:schemeClr>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380389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3889" y="3907230"/>
            <a:ext cx="6619774" cy="2612223"/>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700"/>
            <a:ext cx="6618839" cy="2525872"/>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normAutofit fontScale="90000"/>
          </a:bodyPr>
          <a:lstStyle/>
          <a:p>
            <a:r>
              <a:rPr lang="en-US" dirty="0"/>
              <a:t>Asynchronous </a:t>
            </a:r>
            <a:r>
              <a:rPr lang="en-US" dirty="0" smtClean="0"/>
              <a:t>web </a:t>
            </a:r>
            <a:r>
              <a:rPr lang="en-US" dirty="0"/>
              <a:t>request handling</a:t>
            </a:r>
            <a:br>
              <a:rPr lang="en-US" dirty="0"/>
            </a:br>
            <a:endParaRPr lang="en-US" dirty="0"/>
          </a:p>
        </p:txBody>
      </p:sp>
      <p:sp>
        <p:nvSpPr>
          <p:cNvPr id="73" name="TextBox 72"/>
          <p:cNvSpPr txBox="1"/>
          <p:nvPr/>
        </p:nvSpPr>
        <p:spPr>
          <a:xfrm>
            <a:off x="764824" y="3335409"/>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11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23486"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141770"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60054"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78338"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96621" y="2289974"/>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2407989"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436881" y="2450937"/>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http://www.roadtrafficsigns.com/img/lg/K/Slow-Property-Sign-K-1311.gif"/>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5461925" y="2450938"/>
            <a:ext cx="574248" cy="56158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5372"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3" descr="C:\Users\stevesa\AppData\Local\Microsoft\Windows\Temporary Internet Files\Temporary Internet Files\Content.IE5\T18R1LUY\MC9004339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6347" y="5051712"/>
            <a:ext cx="701534" cy="68606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0505" y="2306696"/>
            <a:ext cx="577267" cy="5645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7468673" y="1271633"/>
            <a:ext cx="3977885" cy="5247820"/>
          </a:xfrm>
          <a:prstGeom prst="rect">
            <a:avLst/>
          </a:prstGeom>
        </p:spPr>
      </p:pic>
    </p:spTree>
    <p:extLst>
      <p:ext uri="{BB962C8B-B14F-4D97-AF65-F5344CB8AC3E}">
        <p14:creationId xmlns:p14="http://schemas.microsoft.com/office/powerpoint/2010/main" val="221784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additive="base">
                                        <p:cTn id="12" dur="500" fill="hold"/>
                                        <p:tgtEl>
                                          <p:spTgt spid="116"/>
                                        </p:tgtEl>
                                        <p:attrNameLst>
                                          <p:attrName>ppt_x</p:attrName>
                                        </p:attrNameLst>
                                      </p:cBhvr>
                                      <p:tavLst>
                                        <p:tav tm="0">
                                          <p:val>
                                            <p:strVal val="#ppt_x"/>
                                          </p:val>
                                        </p:tav>
                                        <p:tav tm="100000">
                                          <p:val>
                                            <p:strVal val="#ppt_x"/>
                                          </p:val>
                                        </p:tav>
                                      </p:tavLst>
                                    </p:anim>
                                    <p:anim calcmode="lin" valueType="num">
                                      <p:cBhvr additive="base">
                                        <p:cTn id="13" dur="500" fill="hold"/>
                                        <p:tgtEl>
                                          <p:spTgt spid="11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500" fill="hold"/>
                                        <p:tgtEl>
                                          <p:spTgt spid="117"/>
                                        </p:tgtEl>
                                        <p:attrNameLst>
                                          <p:attrName>ppt_x</p:attrName>
                                        </p:attrNameLst>
                                      </p:cBhvr>
                                      <p:tavLst>
                                        <p:tav tm="0">
                                          <p:val>
                                            <p:strVal val="#ppt_x"/>
                                          </p:val>
                                        </p:tav>
                                        <p:tav tm="100000">
                                          <p:val>
                                            <p:strVal val="#ppt_x"/>
                                          </p:val>
                                        </p:tav>
                                      </p:tavLst>
                                    </p:anim>
                                    <p:anim calcmode="lin" valueType="num">
                                      <p:cBhvr additive="base">
                                        <p:cTn id="18"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28236E-6 -4.56196E-6 L -0.21866 -0.3704 " pathEditMode="relative" rAng="0" ptsTypes="AA">
                                      <p:cBhvr>
                                        <p:cTn id="22" dur="1000" fill="hold"/>
                                        <p:tgtEl>
                                          <p:spTgt spid="124"/>
                                        </p:tgtEl>
                                        <p:attrNameLst>
                                          <p:attrName>ppt_x</p:attrName>
                                          <p:attrName>ppt_y</p:attrName>
                                        </p:attrNameLst>
                                      </p:cBhvr>
                                      <p:rCtr x="-10939" y="-18520"/>
                                    </p:animMotion>
                                  </p:childTnLst>
                                </p:cTn>
                              </p:par>
                              <p:par>
                                <p:cTn id="23" presetID="42" presetClass="path" presetSubtype="0" accel="50000" decel="50000" fill="hold" nodeType="withEffect">
                                  <p:stCondLst>
                                    <p:cond delay="300"/>
                                  </p:stCondLst>
                                  <p:childTnLst>
                                    <p:animMotion origin="layout" path="M 1.83559E-6 -4.56196E-6 L -0.22607 -0.3679 " pathEditMode="relative" rAng="0" ptsTypes="AA">
                                      <p:cBhvr>
                                        <p:cTn id="24" dur="1000" fill="hold"/>
                                        <p:tgtEl>
                                          <p:spTgt spid="123"/>
                                        </p:tgtEl>
                                        <p:attrNameLst>
                                          <p:attrName>ppt_x</p:attrName>
                                          <p:attrName>ppt_y</p:attrName>
                                        </p:attrNameLst>
                                      </p:cBhvr>
                                      <p:rCtr x="-11310" y="-18407"/>
                                    </p:animMotion>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115"/>
                                        </p:tgtEl>
                                        <p:attrNameLst>
                                          <p:attrName>ppt_x</p:attrName>
                                        </p:attrNameLst>
                                      </p:cBhvr>
                                      <p:tavLst>
                                        <p:tav tm="0">
                                          <p:val>
                                            <p:strVal val="ppt_x"/>
                                          </p:val>
                                        </p:tav>
                                        <p:tav tm="100000">
                                          <p:val>
                                            <p:strVal val="ppt_x"/>
                                          </p:val>
                                        </p:tav>
                                      </p:tavLst>
                                    </p:anim>
                                    <p:anim calcmode="lin" valueType="num">
                                      <p:cBhvr additive="base">
                                        <p:cTn id="29" dur="500"/>
                                        <p:tgtEl>
                                          <p:spTgt spid="115"/>
                                        </p:tgtEl>
                                        <p:attrNameLst>
                                          <p:attrName>ppt_y</p:attrName>
                                        </p:attrNameLst>
                                      </p:cBhvr>
                                      <p:tavLst>
                                        <p:tav tm="0">
                                          <p:val>
                                            <p:strVal val="ppt_y"/>
                                          </p:val>
                                        </p:tav>
                                        <p:tav tm="100000">
                                          <p:val>
                                            <p:strVal val="1+ppt_h/2"/>
                                          </p:val>
                                        </p:tav>
                                      </p:tavLst>
                                    </p:anim>
                                    <p:set>
                                      <p:cBhvr>
                                        <p:cTn id="30" dur="1" fill="hold">
                                          <p:stCondLst>
                                            <p:cond delay="499"/>
                                          </p:stCondLst>
                                        </p:cTn>
                                        <p:tgtEl>
                                          <p:spTgt spid="115"/>
                                        </p:tgtEl>
                                        <p:attrNameLst>
                                          <p:attrName>style.visibility</p:attrName>
                                        </p:attrNameLst>
                                      </p:cBhvr>
                                      <p:to>
                                        <p:strVal val="hidden"/>
                                      </p:to>
                                    </p:set>
                                  </p:childTnLst>
                                </p:cTn>
                              </p:par>
                            </p:childTnLst>
                          </p:cTn>
                        </p:par>
                        <p:par>
                          <p:cTn id="31" fill="hold">
                            <p:stCondLst>
                              <p:cond delay="500"/>
                            </p:stCondLst>
                            <p:childTnLst>
                              <p:par>
                                <p:cTn id="32" presetID="42" presetClass="path" presetSubtype="0" accel="50000" decel="50000" fill="hold" nodeType="afterEffect">
                                  <p:stCondLst>
                                    <p:cond delay="0"/>
                                  </p:stCondLst>
                                  <p:childTnLst>
                                    <p:animMotion origin="layout" path="M -0.21866 -0.3704 L -0.0517 -0.3679 " pathEditMode="relative" rAng="0" ptsTypes="AA">
                                      <p:cBhvr>
                                        <p:cTn id="33" dur="1000" fill="hold"/>
                                        <p:tgtEl>
                                          <p:spTgt spid="124"/>
                                        </p:tgtEl>
                                        <p:attrNameLst>
                                          <p:attrName>ppt_x</p:attrName>
                                          <p:attrName>ppt_y</p:attrName>
                                        </p:attrNameLst>
                                      </p:cBhvr>
                                      <p:rCtr x="8348" y="113"/>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0.22607 -0.3679 L -0.22607 0.00046 " pathEditMode="relative" rAng="0" ptsTypes="AA">
                                      <p:cBhvr>
                                        <p:cTn id="41" dur="1000" fill="hold"/>
                                        <p:tgtEl>
                                          <p:spTgt spid="123"/>
                                        </p:tgtEl>
                                        <p:attrNameLst>
                                          <p:attrName>ppt_x</p:attrName>
                                          <p:attrName>ppt_y</p:attrName>
                                        </p:attrNameLst>
                                      </p:cBhvr>
                                      <p:rCtr x="0" y="18407"/>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fade">
                                      <p:cBhvr>
                                        <p:cTn id="46" dur="500"/>
                                        <p:tgtEl>
                                          <p:spTgt spid="121"/>
                                        </p:tgtEl>
                                      </p:cBhvr>
                                    </p:animEffect>
                                  </p:childTnLst>
                                </p:cTn>
                              </p:par>
                            </p:childTnLst>
                          </p:cTn>
                        </p:par>
                        <p:par>
                          <p:cTn id="47" fill="hold">
                            <p:stCondLst>
                              <p:cond delay="500"/>
                            </p:stCondLst>
                            <p:childTnLst>
                              <p:par>
                                <p:cTn id="48" presetID="42" presetClass="path" presetSubtype="0" accel="50000" decel="50000" fill="hold" nodeType="afterEffect">
                                  <p:stCondLst>
                                    <p:cond delay="0"/>
                                  </p:stCondLst>
                                  <p:childTnLst>
                                    <p:animMotion origin="layout" path="M -0.0517 -0.3679 L -0.04838 0.00182 " pathEditMode="relative" rAng="0" ptsTypes="AA">
                                      <p:cBhvr>
                                        <p:cTn id="49" dur="1000" fill="hold"/>
                                        <p:tgtEl>
                                          <p:spTgt spid="124"/>
                                        </p:tgtEl>
                                        <p:attrNameLst>
                                          <p:attrName>ppt_x</p:attrName>
                                          <p:attrName>ppt_y</p:attrName>
                                        </p:attrNameLst>
                                      </p:cBhvr>
                                      <p:rCtr x="166" y="18475"/>
                                    </p:animMotion>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118"/>
                                        </p:tgtEl>
                                        <p:attrNameLst>
                                          <p:attrName>style.visibility</p:attrName>
                                        </p:attrNameLst>
                                      </p:cBhvr>
                                      <p:to>
                                        <p:strVal val="visible"/>
                                      </p:to>
                                    </p:set>
                                    <p:anim calcmode="lin" valueType="num">
                                      <p:cBhvr additive="base">
                                        <p:cTn id="54" dur="500" fill="hold"/>
                                        <p:tgtEl>
                                          <p:spTgt spid="118"/>
                                        </p:tgtEl>
                                        <p:attrNameLst>
                                          <p:attrName>ppt_x</p:attrName>
                                        </p:attrNameLst>
                                      </p:cBhvr>
                                      <p:tavLst>
                                        <p:tav tm="0">
                                          <p:val>
                                            <p:strVal val="#ppt_x"/>
                                          </p:val>
                                        </p:tav>
                                        <p:tav tm="100000">
                                          <p:val>
                                            <p:strVal val="#ppt_x"/>
                                          </p:val>
                                        </p:tav>
                                      </p:tavLst>
                                    </p:anim>
                                    <p:anim calcmode="lin" valueType="num">
                                      <p:cBhvr additive="base">
                                        <p:cTn id="55" dur="500" fill="hold"/>
                                        <p:tgtEl>
                                          <p:spTgt spid="118"/>
                                        </p:tgtEl>
                                        <p:attrNameLst>
                                          <p:attrName>ppt_y</p:attrName>
                                        </p:attrNameLst>
                                      </p:cBhvr>
                                      <p:tavLst>
                                        <p:tav tm="0">
                                          <p:val>
                                            <p:strVal val="0-#ppt_h/2"/>
                                          </p:val>
                                        </p:tav>
                                        <p:tav tm="100000">
                                          <p:val>
                                            <p:strVal val="#ppt_y"/>
                                          </p:val>
                                        </p:tav>
                                      </p:tavLst>
                                    </p:anim>
                                  </p:childTnLst>
                                </p:cTn>
                              </p:par>
                            </p:childTnLst>
                          </p:cTn>
                        </p:par>
                        <p:par>
                          <p:cTn id="56" fill="hold">
                            <p:stCondLst>
                              <p:cond delay="500"/>
                            </p:stCondLst>
                            <p:childTnLst>
                              <p:par>
                                <p:cTn id="57" presetID="2" presetClass="entr" presetSubtype="1" fill="hold" nodeType="afterEffect">
                                  <p:stCondLst>
                                    <p:cond delay="0"/>
                                  </p:stCondLst>
                                  <p:childTnLst>
                                    <p:set>
                                      <p:cBhvr>
                                        <p:cTn id="58" dur="1" fill="hold">
                                          <p:stCondLst>
                                            <p:cond delay="0"/>
                                          </p:stCondLst>
                                        </p:cTn>
                                        <p:tgtEl>
                                          <p:spTgt spid="119"/>
                                        </p:tgtEl>
                                        <p:attrNameLst>
                                          <p:attrName>style.visibility</p:attrName>
                                        </p:attrNameLst>
                                      </p:cBhvr>
                                      <p:to>
                                        <p:strVal val="visible"/>
                                      </p:to>
                                    </p:set>
                                    <p:anim calcmode="lin" valueType="num">
                                      <p:cBhvr additive="base">
                                        <p:cTn id="59" dur="500" fill="hold"/>
                                        <p:tgtEl>
                                          <p:spTgt spid="119"/>
                                        </p:tgtEl>
                                        <p:attrNameLst>
                                          <p:attrName>ppt_x</p:attrName>
                                        </p:attrNameLst>
                                      </p:cBhvr>
                                      <p:tavLst>
                                        <p:tav tm="0">
                                          <p:val>
                                            <p:strVal val="#ppt_x"/>
                                          </p:val>
                                        </p:tav>
                                        <p:tav tm="100000">
                                          <p:val>
                                            <p:strVal val="#ppt_x"/>
                                          </p:val>
                                        </p:tav>
                                      </p:tavLst>
                                    </p:anim>
                                    <p:anim calcmode="lin" valueType="num">
                                      <p:cBhvr additive="base">
                                        <p:cTn id="60" dur="500" fill="hold"/>
                                        <p:tgtEl>
                                          <p:spTgt spid="11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0.04838 0.00182 L 0.03191 -0.3704 " pathEditMode="relative" rAng="0" ptsTypes="AA">
                                      <p:cBhvr>
                                        <p:cTn id="64" dur="1000" fill="hold"/>
                                        <p:tgtEl>
                                          <p:spTgt spid="124"/>
                                        </p:tgtEl>
                                        <p:attrNameLst>
                                          <p:attrName>ppt_x</p:attrName>
                                          <p:attrName>ppt_y</p:attrName>
                                        </p:attrNameLst>
                                      </p:cBhvr>
                                      <p:rCtr x="4008" y="-18611"/>
                                    </p:animMotion>
                                  </p:childTnLst>
                                </p:cTn>
                              </p:par>
                              <p:par>
                                <p:cTn id="65" presetID="42" presetClass="path" presetSubtype="0" accel="50000" decel="50000" fill="hold" nodeType="withEffect">
                                  <p:stCondLst>
                                    <p:cond delay="300"/>
                                  </p:stCondLst>
                                  <p:childTnLst>
                                    <p:animMotion origin="layout" path="M -0.22607 0.00046 L 0.01915 -0.3704 " pathEditMode="relative" rAng="0" ptsTypes="AA">
                                      <p:cBhvr>
                                        <p:cTn id="66" dur="1000" fill="hold"/>
                                        <p:tgtEl>
                                          <p:spTgt spid="123"/>
                                        </p:tgtEl>
                                        <p:attrNameLst>
                                          <p:attrName>ppt_x</p:attrName>
                                          <p:attrName>ppt_y</p:attrName>
                                        </p:attrNameLst>
                                      </p:cBhvr>
                                      <p:rCtr x="12254" y="-18543"/>
                                    </p:animMotion>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nodeType="clickEffect">
                                  <p:stCondLst>
                                    <p:cond delay="0"/>
                                  </p:stCondLst>
                                  <p:childTnLst>
                                    <p:anim calcmode="lin" valueType="num">
                                      <p:cBhvr additive="base">
                                        <p:cTn id="70" dur="500"/>
                                        <p:tgtEl>
                                          <p:spTgt spid="118"/>
                                        </p:tgtEl>
                                        <p:attrNameLst>
                                          <p:attrName>ppt_x</p:attrName>
                                        </p:attrNameLst>
                                      </p:cBhvr>
                                      <p:tavLst>
                                        <p:tav tm="0">
                                          <p:val>
                                            <p:strVal val="ppt_x"/>
                                          </p:val>
                                        </p:tav>
                                        <p:tav tm="100000">
                                          <p:val>
                                            <p:strVal val="ppt_x"/>
                                          </p:val>
                                        </p:tav>
                                      </p:tavLst>
                                    </p:anim>
                                    <p:anim calcmode="lin" valueType="num">
                                      <p:cBhvr additive="base">
                                        <p:cTn id="71" dur="500"/>
                                        <p:tgtEl>
                                          <p:spTgt spid="118"/>
                                        </p:tgtEl>
                                        <p:attrNameLst>
                                          <p:attrName>ppt_y</p:attrName>
                                        </p:attrNameLst>
                                      </p:cBhvr>
                                      <p:tavLst>
                                        <p:tav tm="0">
                                          <p:val>
                                            <p:strVal val="ppt_y"/>
                                          </p:val>
                                        </p:tav>
                                        <p:tav tm="100000">
                                          <p:val>
                                            <p:strVal val="1+ppt_h/2"/>
                                          </p:val>
                                        </p:tav>
                                      </p:tavLst>
                                    </p:anim>
                                    <p:set>
                                      <p:cBhvr>
                                        <p:cTn id="72" dur="1" fill="hold">
                                          <p:stCondLst>
                                            <p:cond delay="499"/>
                                          </p:stCondLst>
                                        </p:cTn>
                                        <p:tgtEl>
                                          <p:spTgt spid="118"/>
                                        </p:tgtEl>
                                        <p:attrNameLst>
                                          <p:attrName>style.visibility</p:attrName>
                                        </p:attrNameLst>
                                      </p:cBhvr>
                                      <p:to>
                                        <p:strVal val="hidden"/>
                                      </p:to>
                                    </p:set>
                                  </p:childTnLst>
                                </p:cTn>
                              </p:par>
                            </p:childTnLst>
                          </p:cTn>
                        </p:par>
                        <p:par>
                          <p:cTn id="73" fill="hold">
                            <p:stCondLst>
                              <p:cond delay="500"/>
                            </p:stCondLst>
                            <p:childTnLst>
                              <p:par>
                                <p:cTn id="74" presetID="42" presetClass="path" presetSubtype="0" accel="50000" decel="50000" fill="hold" nodeType="afterEffect">
                                  <p:stCondLst>
                                    <p:cond delay="0"/>
                                  </p:stCondLst>
                                  <p:childTnLst>
                                    <p:animMotion origin="layout" path="M 0.03191 -0.3704 L 0.02783 0.00454 " pathEditMode="relative" rAng="0" ptsTypes="AA">
                                      <p:cBhvr>
                                        <p:cTn id="75" dur="1000" fill="hold"/>
                                        <p:tgtEl>
                                          <p:spTgt spid="124"/>
                                        </p:tgtEl>
                                        <p:attrNameLst>
                                          <p:attrName>ppt_x</p:attrName>
                                          <p:attrName>ppt_y</p:attrName>
                                        </p:attrNameLst>
                                      </p:cBhvr>
                                      <p:rCtr x="-204" y="18611"/>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fade">
                                      <p:cBhvr>
                                        <p:cTn id="80" dur="500"/>
                                        <p:tgtEl>
                                          <p:spTgt spid="122"/>
                                        </p:tgtEl>
                                      </p:cBhvr>
                                    </p:animEffect>
                                  </p:childTnLst>
                                </p:cTn>
                              </p:par>
                            </p:childTnLst>
                          </p:cTn>
                        </p:par>
                        <p:par>
                          <p:cTn id="81" fill="hold">
                            <p:stCondLst>
                              <p:cond delay="500"/>
                            </p:stCondLst>
                            <p:childTnLst>
                              <p:par>
                                <p:cTn id="82" presetID="42" presetClass="path" presetSubtype="0" accel="50000" decel="50000" fill="hold" nodeType="afterEffect">
                                  <p:stCondLst>
                                    <p:cond delay="0"/>
                                  </p:stCondLst>
                                  <p:childTnLst>
                                    <p:animMotion origin="layout" path="M 0.01915 -0.3704 L 0.02221 0.00454 " pathEditMode="relative" rAng="0" ptsTypes="AA">
                                      <p:cBhvr>
                                        <p:cTn id="83" dur="1000" fill="hold"/>
                                        <p:tgtEl>
                                          <p:spTgt spid="123"/>
                                        </p:tgtEl>
                                        <p:attrNameLst>
                                          <p:attrName>ppt_x</p:attrName>
                                          <p:attrName>ppt_y</p:attrName>
                                        </p:attrNameLst>
                                      </p:cBhvr>
                                      <p:rCtr x="-115" y="18611"/>
                                    </p:animMotion>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20"/>
                                        </p:tgtEl>
                                      </p:cBhvr>
                                    </p:animEffect>
                                    <p:set>
                                      <p:cBhvr>
                                        <p:cTn id="88" dur="1" fill="hold">
                                          <p:stCondLst>
                                            <p:cond delay="499"/>
                                          </p:stCondLst>
                                        </p:cTn>
                                        <p:tgtEl>
                                          <p:spTgt spid="120"/>
                                        </p:tgtEl>
                                        <p:attrNameLst>
                                          <p:attrName>style.visibility</p:attrName>
                                        </p:attrNameLst>
                                      </p:cBhvr>
                                      <p:to>
                                        <p:strVal val="hidden"/>
                                      </p:to>
                                    </p:set>
                                  </p:childTnLst>
                                </p:cTn>
                              </p:par>
                            </p:childTnLst>
                          </p:cTn>
                        </p:par>
                        <p:par>
                          <p:cTn id="89" fill="hold">
                            <p:stCondLst>
                              <p:cond delay="500"/>
                            </p:stCondLst>
                            <p:childTnLst>
                              <p:par>
                                <p:cTn id="90" presetID="10" presetClass="exit" presetSubtype="0" fill="hold" nodeType="afterEffect">
                                  <p:stCondLst>
                                    <p:cond delay="0"/>
                                  </p:stCondLst>
                                  <p:childTnLst>
                                    <p:animEffect transition="out" filter="fade">
                                      <p:cBhvr>
                                        <p:cTn id="91" dur="500"/>
                                        <p:tgtEl>
                                          <p:spTgt spid="121"/>
                                        </p:tgtEl>
                                      </p:cBhvr>
                                    </p:animEffect>
                                    <p:set>
                                      <p:cBhvr>
                                        <p:cTn id="92" dur="1" fill="hold">
                                          <p:stCondLst>
                                            <p:cond delay="499"/>
                                          </p:stCondLst>
                                        </p:cTn>
                                        <p:tgtEl>
                                          <p:spTgt spid="12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0.02783 0.00454 L -0.13518 -0.36791 " pathEditMode="relative" rAng="0" ptsTypes="AA">
                                      <p:cBhvr>
                                        <p:cTn id="96" dur="1000" fill="hold"/>
                                        <p:tgtEl>
                                          <p:spTgt spid="124"/>
                                        </p:tgtEl>
                                        <p:attrNameLst>
                                          <p:attrName>ppt_x</p:attrName>
                                          <p:attrName>ppt_y</p:attrName>
                                        </p:attrNameLst>
                                      </p:cBhvr>
                                      <p:rCtr x="-8157" y="-18747"/>
                                    </p:animMotion>
                                  </p:childTnLst>
                                </p:cTn>
                              </p:par>
                              <p:par>
                                <p:cTn id="97" presetID="42" presetClass="path" presetSubtype="0" accel="50000" decel="50000" fill="hold" nodeType="withEffect">
                                  <p:stCondLst>
                                    <p:cond delay="300"/>
                                  </p:stCondLst>
                                  <p:childTnLst>
                                    <p:animMotion origin="layout" path="M 0.02221 0.00454 L -0.14259 -0.36791 " pathEditMode="relative" rAng="0" ptsTypes="AA">
                                      <p:cBhvr>
                                        <p:cTn id="98" dur="1000" fill="hold"/>
                                        <p:tgtEl>
                                          <p:spTgt spid="123"/>
                                        </p:tgtEl>
                                        <p:attrNameLst>
                                          <p:attrName>ppt_x</p:attrName>
                                          <p:attrName>ppt_y</p:attrName>
                                        </p:attrNameLst>
                                      </p:cBhvr>
                                      <p:rCtr x="-8246" y="-18747"/>
                                    </p:animMotion>
                                  </p:childTnLst>
                                </p:cTn>
                              </p:par>
                            </p:childTnLst>
                          </p:cTn>
                        </p:par>
                      </p:childTnLst>
                    </p:cTn>
                  </p:par>
                  <p:par>
                    <p:cTn id="99" fill="hold">
                      <p:stCondLst>
                        <p:cond delay="indefinite"/>
                      </p:stCondLst>
                      <p:childTnLst>
                        <p:par>
                          <p:cTn id="100" fill="hold">
                            <p:stCondLst>
                              <p:cond delay="0"/>
                            </p:stCondLst>
                            <p:childTnLst>
                              <p:par>
                                <p:cTn id="101" presetID="2" presetClass="exit" presetSubtype="4" fill="hold" nodeType="clickEffect">
                                  <p:stCondLst>
                                    <p:cond delay="0"/>
                                  </p:stCondLst>
                                  <p:childTnLst>
                                    <p:anim calcmode="lin" valueType="num">
                                      <p:cBhvr additive="base">
                                        <p:cTn id="102" dur="500"/>
                                        <p:tgtEl>
                                          <p:spTgt spid="116"/>
                                        </p:tgtEl>
                                        <p:attrNameLst>
                                          <p:attrName>ppt_x</p:attrName>
                                        </p:attrNameLst>
                                      </p:cBhvr>
                                      <p:tavLst>
                                        <p:tav tm="0">
                                          <p:val>
                                            <p:strVal val="ppt_x"/>
                                          </p:val>
                                        </p:tav>
                                        <p:tav tm="100000">
                                          <p:val>
                                            <p:strVal val="ppt_x"/>
                                          </p:val>
                                        </p:tav>
                                      </p:tavLst>
                                    </p:anim>
                                    <p:anim calcmode="lin" valueType="num">
                                      <p:cBhvr additive="base">
                                        <p:cTn id="103" dur="500"/>
                                        <p:tgtEl>
                                          <p:spTgt spid="116"/>
                                        </p:tgtEl>
                                        <p:attrNameLst>
                                          <p:attrName>ppt_y</p:attrName>
                                        </p:attrNameLst>
                                      </p:cBhvr>
                                      <p:tavLst>
                                        <p:tav tm="0">
                                          <p:val>
                                            <p:strVal val="ppt_y"/>
                                          </p:val>
                                        </p:tav>
                                        <p:tav tm="100000">
                                          <p:val>
                                            <p:strVal val="1+ppt_h/2"/>
                                          </p:val>
                                        </p:tav>
                                      </p:tavLst>
                                    </p:anim>
                                    <p:set>
                                      <p:cBhvr>
                                        <p:cTn id="104" dur="1" fill="hold">
                                          <p:stCondLst>
                                            <p:cond delay="499"/>
                                          </p:stCondLst>
                                        </p:cTn>
                                        <p:tgtEl>
                                          <p:spTgt spid="116"/>
                                        </p:tgtEl>
                                        <p:attrNameLst>
                                          <p:attrName>style.visibility</p:attrName>
                                        </p:attrNameLst>
                                      </p:cBhvr>
                                      <p:to>
                                        <p:strVal val="hidden"/>
                                      </p:to>
                                    </p:set>
                                  </p:childTnLst>
                                </p:cTn>
                              </p:par>
                            </p:childTnLst>
                          </p:cTn>
                        </p:par>
                        <p:par>
                          <p:cTn id="105" fill="hold">
                            <p:stCondLst>
                              <p:cond delay="500"/>
                            </p:stCondLst>
                            <p:childTnLst>
                              <p:par>
                                <p:cTn id="106" presetID="42" presetClass="path" presetSubtype="0" accel="50000" decel="50000" fill="hold" nodeType="afterEffect">
                                  <p:stCondLst>
                                    <p:cond delay="0"/>
                                  </p:stCondLst>
                                  <p:childTnLst>
                                    <p:animMotion origin="layout" path="M -0.13518 -0.3679 L -0.13518 0.00046 " pathEditMode="relative" rAng="0" ptsTypes="AA">
                                      <p:cBhvr>
                                        <p:cTn id="107" dur="1000" fill="hold"/>
                                        <p:tgtEl>
                                          <p:spTgt spid="124"/>
                                        </p:tgtEl>
                                        <p:attrNameLst>
                                          <p:attrName>ppt_x</p:attrName>
                                          <p:attrName>ppt_y</p:attrName>
                                        </p:attrNameLst>
                                      </p:cBhvr>
                                      <p:rCtr x="0" y="18407"/>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21"/>
                                        </p:tgtEl>
                                        <p:attrNameLst>
                                          <p:attrName>style.visibility</p:attrName>
                                        </p:attrNameLst>
                                      </p:cBhvr>
                                      <p:to>
                                        <p:strVal val="visible"/>
                                      </p:to>
                                    </p:set>
                                    <p:animEffect transition="in" filter="fade">
                                      <p:cBhvr>
                                        <p:cTn id="112" dur="500"/>
                                        <p:tgtEl>
                                          <p:spTgt spid="121"/>
                                        </p:tgtEl>
                                      </p:cBhvr>
                                    </p:animEffect>
                                  </p:childTnLst>
                                </p:cTn>
                              </p:par>
                            </p:childTnLst>
                          </p:cTn>
                        </p:par>
                        <p:par>
                          <p:cTn id="113" fill="hold">
                            <p:stCondLst>
                              <p:cond delay="500"/>
                            </p:stCondLst>
                            <p:childTnLst>
                              <p:par>
                                <p:cTn id="114" presetID="42" presetClass="path" presetSubtype="0" accel="50000" decel="50000" fill="hold" nodeType="afterEffect">
                                  <p:stCondLst>
                                    <p:cond delay="0"/>
                                  </p:stCondLst>
                                  <p:childTnLst>
                                    <p:animMotion origin="layout" path="M -0.14259 -0.3679 L -0.13927 0.00182 " pathEditMode="relative" rAng="0" ptsTypes="AA">
                                      <p:cBhvr>
                                        <p:cTn id="115" dur="1000" fill="hold"/>
                                        <p:tgtEl>
                                          <p:spTgt spid="123"/>
                                        </p:tgtEl>
                                        <p:attrNameLst>
                                          <p:attrName>ppt_x</p:attrName>
                                          <p:attrName>ppt_y</p:attrName>
                                        </p:attrNameLst>
                                      </p:cBhvr>
                                      <p:rCtr x="166" y="18407"/>
                                    </p:animMotion>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nodeType="clickEffect">
                                  <p:stCondLst>
                                    <p:cond delay="0"/>
                                  </p:stCondLst>
                                  <p:childTnLst>
                                    <p:set>
                                      <p:cBhvr>
                                        <p:cTn id="119" dur="1" fill="hold">
                                          <p:stCondLst>
                                            <p:cond delay="0"/>
                                          </p:stCondLst>
                                        </p:cTn>
                                        <p:tgtEl>
                                          <p:spTgt spid="125"/>
                                        </p:tgtEl>
                                        <p:attrNameLst>
                                          <p:attrName>style.visibility</p:attrName>
                                        </p:attrNameLst>
                                      </p:cBhvr>
                                      <p:to>
                                        <p:strVal val="visible"/>
                                      </p:to>
                                    </p:set>
                                    <p:anim calcmode="lin" valueType="num">
                                      <p:cBhvr additive="base">
                                        <p:cTn id="120" dur="500" fill="hold"/>
                                        <p:tgtEl>
                                          <p:spTgt spid="125"/>
                                        </p:tgtEl>
                                        <p:attrNameLst>
                                          <p:attrName>ppt_x</p:attrName>
                                        </p:attrNameLst>
                                      </p:cBhvr>
                                      <p:tavLst>
                                        <p:tav tm="0">
                                          <p:val>
                                            <p:strVal val="#ppt_x"/>
                                          </p:val>
                                        </p:tav>
                                        <p:tav tm="100000">
                                          <p:val>
                                            <p:strVal val="#ppt_x"/>
                                          </p:val>
                                        </p:tav>
                                      </p:tavLst>
                                    </p:anim>
                                    <p:anim calcmode="lin" valueType="num">
                                      <p:cBhvr additive="base">
                                        <p:cTn id="121" dur="500" fill="hold"/>
                                        <p:tgtEl>
                                          <p:spTgt spid="125"/>
                                        </p:tgtEl>
                                        <p:attrNameLst>
                                          <p:attrName>ppt_y</p:attrName>
                                        </p:attrNameLst>
                                      </p:cBhvr>
                                      <p:tavLst>
                                        <p:tav tm="0">
                                          <p:val>
                                            <p:strVal val="0-#ppt_h/2"/>
                                          </p:val>
                                        </p:tav>
                                        <p:tav tm="100000">
                                          <p:val>
                                            <p:strVal val="#ppt_y"/>
                                          </p:val>
                                        </p:tav>
                                      </p:tavLst>
                                    </p:anim>
                                  </p:childTnLst>
                                </p:cTn>
                              </p:par>
                            </p:childTnLst>
                          </p:cTn>
                        </p:par>
                        <p:par>
                          <p:cTn id="122" fill="hold">
                            <p:stCondLst>
                              <p:cond delay="500"/>
                            </p:stCondLst>
                            <p:childTnLst>
                              <p:par>
                                <p:cTn id="123" presetID="42" presetClass="path" presetSubtype="0" accel="50000" decel="50000" fill="hold" nodeType="afterEffect">
                                  <p:stCondLst>
                                    <p:cond delay="0"/>
                                  </p:stCondLst>
                                  <p:childTnLst>
                                    <p:animMotion origin="layout" path="M -0.13518 0.00046 L 0.1985 -0.3704 " pathEditMode="relative" rAng="0" ptsTypes="AA">
                                      <p:cBhvr>
                                        <p:cTn id="124" dur="1000" fill="hold"/>
                                        <p:tgtEl>
                                          <p:spTgt spid="124"/>
                                        </p:tgtEl>
                                        <p:attrNameLst>
                                          <p:attrName>ppt_x</p:attrName>
                                          <p:attrName>ppt_y</p:attrName>
                                        </p:attrNameLst>
                                      </p:cBhvr>
                                      <p:rCtr x="16684" y="-18815"/>
                                    </p:animMotion>
                                  </p:childTnLst>
                                </p:cTn>
                              </p:par>
                            </p:childTnLst>
                          </p:cTn>
                        </p:par>
                        <p:par>
                          <p:cTn id="125" fill="hold">
                            <p:stCondLst>
                              <p:cond delay="1500"/>
                            </p:stCondLst>
                            <p:childTnLst>
                              <p:par>
                                <p:cTn id="126" presetID="2" presetClass="exit" presetSubtype="4" fill="hold" nodeType="afterEffect">
                                  <p:stCondLst>
                                    <p:cond delay="500"/>
                                  </p:stCondLst>
                                  <p:childTnLst>
                                    <p:anim calcmode="lin" valueType="num">
                                      <p:cBhvr additive="base">
                                        <p:cTn id="127" dur="500"/>
                                        <p:tgtEl>
                                          <p:spTgt spid="125"/>
                                        </p:tgtEl>
                                        <p:attrNameLst>
                                          <p:attrName>ppt_x</p:attrName>
                                        </p:attrNameLst>
                                      </p:cBhvr>
                                      <p:tavLst>
                                        <p:tav tm="0">
                                          <p:val>
                                            <p:strVal val="ppt_x"/>
                                          </p:val>
                                        </p:tav>
                                        <p:tav tm="100000">
                                          <p:val>
                                            <p:strVal val="ppt_x"/>
                                          </p:val>
                                        </p:tav>
                                      </p:tavLst>
                                    </p:anim>
                                    <p:anim calcmode="lin" valueType="num">
                                      <p:cBhvr additive="base">
                                        <p:cTn id="128" dur="500"/>
                                        <p:tgtEl>
                                          <p:spTgt spid="125"/>
                                        </p:tgtEl>
                                        <p:attrNameLst>
                                          <p:attrName>ppt_y</p:attrName>
                                        </p:attrNameLst>
                                      </p:cBhvr>
                                      <p:tavLst>
                                        <p:tav tm="0">
                                          <p:val>
                                            <p:strVal val="ppt_y"/>
                                          </p:val>
                                        </p:tav>
                                        <p:tav tm="100000">
                                          <p:val>
                                            <p:strVal val="1+ppt_h/2"/>
                                          </p:val>
                                        </p:tav>
                                      </p:tavLst>
                                    </p:anim>
                                    <p:set>
                                      <p:cBhvr>
                                        <p:cTn id="129" dur="1" fill="hold">
                                          <p:stCondLst>
                                            <p:cond delay="499"/>
                                          </p:stCondLst>
                                        </p:cTn>
                                        <p:tgtEl>
                                          <p:spTgt spid="125"/>
                                        </p:tgtEl>
                                        <p:attrNameLst>
                                          <p:attrName>style.visibility</p:attrName>
                                        </p:attrNameLst>
                                      </p:cBhvr>
                                      <p:to>
                                        <p:strVal val="hidden"/>
                                      </p:to>
                                    </p:set>
                                  </p:childTnLst>
                                </p:cTn>
                              </p:par>
                              <p:par>
                                <p:cTn id="130" presetID="42" presetClass="path" presetSubtype="0" accel="50000" decel="50000" fill="hold" nodeType="withEffect">
                                  <p:stCondLst>
                                    <p:cond delay="500"/>
                                  </p:stCondLst>
                                  <p:childTnLst>
                                    <p:animMotion origin="layout" path="M 0.1985 -0.3704 L 0.1985 0.00568 " pathEditMode="relative" rAng="0" ptsTypes="AA">
                                      <p:cBhvr>
                                        <p:cTn id="131" dur="1000" fill="hold"/>
                                        <p:tgtEl>
                                          <p:spTgt spid="124"/>
                                        </p:tgtEl>
                                        <p:attrNameLst>
                                          <p:attrName>ppt_x</p:attrName>
                                          <p:attrName>ppt_y</p:attrName>
                                        </p:attrNameLst>
                                      </p:cBhvr>
                                      <p:rCtr x="0" y="187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cxnSp>
        <p:nvCxnSpPr>
          <p:cNvPr id="110" name="Straight Arrow Connector 109"/>
          <p:cNvCxnSpPr/>
          <p:nvPr/>
        </p:nvCxnSpPr>
        <p:spPr>
          <a:xfrm>
            <a:off x="5855604" y="1785555"/>
            <a:ext cx="0" cy="1805172"/>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gradFill>
                  <a:gsLst>
                    <a:gs pos="0">
                      <a:srgbClr val="FFFFFF"/>
                    </a:gs>
                    <a:gs pos="100000">
                      <a:srgbClr val="FFFFFF"/>
                    </a:gs>
                  </a:gsLst>
                  <a:lin ang="5400000" scaled="0"/>
                </a:gradFill>
              </a:rPr>
              <a:t>Threadpool</a:t>
            </a:r>
            <a:endParaRPr lang="en-US" dirty="0"/>
          </a:p>
        </p:txBody>
      </p:sp>
      <p:sp>
        <p:nvSpPr>
          <p:cNvPr id="91" name="TextBox 90"/>
          <p:cNvSpPr txBox="1"/>
          <p:nvPr/>
        </p:nvSpPr>
        <p:spPr>
          <a:xfrm>
            <a:off x="5257988" y="4288074"/>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end2</a:t>
            </a:r>
          </a:p>
        </p:txBody>
      </p:sp>
      <p:sp>
        <p:nvSpPr>
          <p:cNvPr id="92" name="TextBox 91"/>
          <p:cNvSpPr txBox="1"/>
          <p:nvPr/>
        </p:nvSpPr>
        <p:spPr>
          <a:xfrm>
            <a:off x="5266133" y="2002196"/>
            <a:ext cx="1195233" cy="224106"/>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start1</a:t>
            </a:r>
          </a:p>
        </p:txBody>
      </p:sp>
      <p:grpSp>
        <p:nvGrpSpPr>
          <p:cNvPr id="12" name="Group 11"/>
          <p:cNvGrpSpPr/>
          <p:nvPr/>
        </p:nvGrpSpPr>
        <p:grpSpPr>
          <a:xfrm>
            <a:off x="3705534" y="1412044"/>
            <a:ext cx="1479994" cy="449704"/>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grpSp>
      <p:sp>
        <p:nvSpPr>
          <p:cNvPr id="60" name="TextBox 59"/>
          <p:cNvSpPr txBox="1"/>
          <p:nvPr/>
        </p:nvSpPr>
        <p:spPr>
          <a:xfrm>
            <a:off x="5274277" y="2282762"/>
            <a:ext cx="1195233" cy="224106"/>
          </a:xfrm>
          <a:prstGeom prst="rect">
            <a:avLst/>
          </a:prstGeom>
          <a:solidFill>
            <a:srgbClr val="00B0F0"/>
          </a:solidFill>
        </p:spPr>
        <p:txBody>
          <a:bodyPr wrap="none" lIns="0" tIns="0" rIns="0" bIns="0" rtlCol="0" anchor="ctr" anchorCtr="1">
            <a:normAutofit lnSpcReduction="10000"/>
          </a:bodyPr>
          <a:lstStyle/>
          <a:p>
            <a:pPr>
              <a:lnSpc>
                <a:spcPct val="90000"/>
              </a:lnSpc>
              <a:spcAft>
                <a:spcPts val="588"/>
              </a:spcAft>
            </a:pPr>
            <a:r>
              <a:rPr lang="en-US" sz="1765" dirty="0">
                <a:solidFill>
                  <a:srgbClr val="000000"/>
                </a:solidFill>
              </a:rPr>
              <a:t>start2</a:t>
            </a:r>
          </a:p>
        </p:txBody>
      </p:sp>
      <p:sp>
        <p:nvSpPr>
          <p:cNvPr id="61" name="TextBox 60"/>
          <p:cNvSpPr txBox="1"/>
          <p:nvPr/>
        </p:nvSpPr>
        <p:spPr>
          <a:xfrm>
            <a:off x="5266133" y="2559439"/>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start3</a:t>
            </a:r>
          </a:p>
        </p:txBody>
      </p:sp>
      <p:sp>
        <p:nvSpPr>
          <p:cNvPr id="62" name="TextBox 61"/>
          <p:cNvSpPr txBox="1"/>
          <p:nvPr/>
        </p:nvSpPr>
        <p:spPr>
          <a:xfrm>
            <a:off x="5266133" y="283611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start4</a:t>
            </a:r>
          </a:p>
        </p:txBody>
      </p:sp>
      <p:sp>
        <p:nvSpPr>
          <p:cNvPr id="63" name="TextBox 62"/>
          <p:cNvSpPr txBox="1"/>
          <p:nvPr/>
        </p:nvSpPr>
        <p:spPr>
          <a:xfrm>
            <a:off x="5266133" y="311299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start5</a:t>
            </a:r>
          </a:p>
        </p:txBody>
      </p:sp>
      <p:grpSp>
        <p:nvGrpSpPr>
          <p:cNvPr id="11" name="Group 10"/>
          <p:cNvGrpSpPr/>
          <p:nvPr/>
        </p:nvGrpSpPr>
        <p:grpSpPr>
          <a:xfrm>
            <a:off x="3990295" y="5794505"/>
            <a:ext cx="1865310" cy="924820"/>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257988" y="4564504"/>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end5</a:t>
            </a:r>
          </a:p>
        </p:txBody>
      </p:sp>
      <p:sp>
        <p:nvSpPr>
          <p:cNvPr id="123" name="TextBox 122"/>
          <p:cNvSpPr txBox="1"/>
          <p:nvPr/>
        </p:nvSpPr>
        <p:spPr>
          <a:xfrm>
            <a:off x="5257988" y="5012586"/>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end1</a:t>
            </a:r>
          </a:p>
        </p:txBody>
      </p:sp>
      <p:sp>
        <p:nvSpPr>
          <p:cNvPr id="124" name="TextBox 123"/>
          <p:cNvSpPr txBox="1"/>
          <p:nvPr/>
        </p:nvSpPr>
        <p:spPr>
          <a:xfrm>
            <a:off x="5257988" y="5285428"/>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end3</a:t>
            </a:r>
          </a:p>
        </p:txBody>
      </p:sp>
      <p:sp>
        <p:nvSpPr>
          <p:cNvPr id="125" name="TextBox 124"/>
          <p:cNvSpPr txBox="1"/>
          <p:nvPr/>
        </p:nvSpPr>
        <p:spPr>
          <a:xfrm>
            <a:off x="5257988" y="5546001"/>
            <a:ext cx="1195233" cy="224106"/>
          </a:xfrm>
          <a:prstGeom prst="rect">
            <a:avLst/>
          </a:prstGeom>
          <a:solidFill>
            <a:srgbClr val="00B0F0"/>
          </a:solidFill>
        </p:spPr>
        <p:txBody>
          <a:bodyPr wrap="none" lIns="0" tIns="0" rIns="0" bIns="0" rtlCol="0" anchor="ctr" anchorCtr="1">
            <a:normAutofit lnSpcReduction="10000"/>
          </a:bodyPr>
          <a:lstStyle>
            <a:defPPr>
              <a:defRPr lang="en-US"/>
            </a:defPPr>
            <a:lvl1pPr>
              <a:lnSpc>
                <a:spcPct val="90000"/>
              </a:lnSpc>
              <a:spcAft>
                <a:spcPts val="600"/>
              </a:spcAft>
              <a:defRPr>
                <a:solidFill>
                  <a:srgbClr val="000000"/>
                </a:solidFill>
              </a:defRPr>
            </a:lvl1pPr>
          </a:lstStyle>
          <a:p>
            <a:r>
              <a:rPr lang="en-US" sz="1765" dirty="0"/>
              <a:t>end4</a:t>
            </a:r>
          </a:p>
        </p:txBody>
      </p:sp>
    </p:spTree>
    <p:extLst>
      <p:ext uri="{BB962C8B-B14F-4D97-AF65-F5344CB8AC3E}">
        <p14:creationId xmlns:p14="http://schemas.microsoft.com/office/powerpoint/2010/main" val="3990799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code</a:t>
            </a:r>
          </a:p>
        </p:txBody>
      </p:sp>
      <p:sp>
        <p:nvSpPr>
          <p:cNvPr id="3" name="Text Placeholder 2"/>
          <p:cNvSpPr>
            <a:spLocks noGrp="1"/>
          </p:cNvSpPr>
          <p:nvPr>
            <p:ph type="body" sz="quarter" idx="10"/>
          </p:nvPr>
        </p:nvSpPr>
        <p:spPr>
          <a:xfrm>
            <a:off x="269240" y="1197639"/>
            <a:ext cx="11653522" cy="5204779"/>
          </a:xfrm>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await </a:t>
            </a:r>
            <a:r>
              <a:rPr lang="en-US" sz="1765" dirty="0" err="1" smtClean="0">
                <a:solidFill>
                  <a:srgbClr val="008000"/>
                </a:solidFill>
                <a:highlight>
                  <a:srgbClr val="FFFFFF"/>
                </a:highlight>
              </a:rPr>
              <a:t>LoadInstrumentsAsync</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00"/>
                </a:solidFill>
                <a:highlight>
                  <a:srgbClr val="FFFFFF"/>
                </a:highlight>
              </a:rPr>
              <a:t> </a:t>
            </a:r>
            <a:r>
              <a:rPr lang="en-US" sz="1765" dirty="0" smtClean="0">
                <a:solidFill>
                  <a:srgbClr val="2B91AF"/>
                </a:solidFill>
                <a:highlight>
                  <a:srgbClr val="FFFFFF"/>
                </a:highlight>
              </a:rPr>
              <a:t>Task</a:t>
            </a:r>
            <a:r>
              <a:rPr lang="en-US" sz="1765" dirty="0" smtClean="0">
                <a:solidFill>
                  <a:srgbClr val="000000"/>
                </a:solidFill>
                <a:highlight>
                  <a:srgbClr val="FFFFFF"/>
                </a:highlight>
              </a:rPr>
              <a:t>&lt;</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&gt;&gt; </a:t>
            </a:r>
            <a:r>
              <a:rPr lang="en-US" sz="1765" dirty="0" err="1" smtClean="0">
                <a:solidFill>
                  <a:srgbClr val="000000"/>
                </a:solidFill>
                <a:highlight>
                  <a:srgbClr val="FFFFFF"/>
                </a:highlight>
              </a:rPr>
              <a:t>LoadInstrumentsAsync</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tasks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Task</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a:t>
            </a: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smtClean="0">
                <a:solidFill>
                  <a:srgbClr val="2B91AF"/>
                </a:solidFill>
                <a:effectLst>
                  <a:glow rad="254000">
                    <a:srgbClr val="FFFF00"/>
                  </a:glow>
                </a:effectLst>
                <a:highlight>
                  <a:srgbClr val="FFFFFF"/>
                </a:highlight>
              </a:rPr>
              <a:t>Task</a:t>
            </a:r>
            <a:r>
              <a:rPr lang="en-US" sz="1765" dirty="0" smtClean="0">
                <a:solidFill>
                  <a:srgbClr val="000000"/>
                </a:solidFill>
                <a:effectLst>
                  <a:glow rad="254000">
                    <a:srgbClr val="FFFF00"/>
                  </a:glow>
                </a:effectLst>
                <a:highlight>
                  <a:srgbClr val="FFFFFF"/>
                </a:highlight>
              </a:rPr>
              <a:t>&lt;</a:t>
            </a:r>
            <a:r>
              <a:rPr lang="en-US" sz="1765" dirty="0">
                <a:solidFill>
                  <a:srgbClr val="2B91AF"/>
                </a:solidFill>
                <a:effectLst>
                  <a:glow rad="254000">
                    <a:srgbClr val="FFFF00"/>
                  </a:glow>
                </a:effectLst>
                <a:highlight>
                  <a:srgbClr val="FFFFFF"/>
                </a:highlight>
              </a:rPr>
              <a:t>Instrument</a:t>
            </a:r>
            <a:r>
              <a:rPr lang="en-US" sz="1765" dirty="0" smtClean="0">
                <a:solidFill>
                  <a:srgbClr val="000000"/>
                </a:solidFill>
                <a:effectLst>
                  <a:glow rad="254000">
                    <a:srgbClr val="FFFF00"/>
                  </a:glow>
                </a:effectLst>
                <a:highlight>
                  <a:srgbClr val="FFFFFF"/>
                </a:highlight>
              </a:rPr>
              <a:t>&gt; </a:t>
            </a:r>
            <a:r>
              <a:rPr lang="en-US" sz="1765" dirty="0">
                <a:solidFill>
                  <a:srgbClr val="000000"/>
                </a:solidFill>
                <a:effectLst>
                  <a:glow rad="254000">
                    <a:srgbClr val="FFFF00"/>
                  </a:glow>
                </a:effectLst>
                <a:highlight>
                  <a:srgbClr val="FFFFFF"/>
                </a:highlight>
              </a:rPr>
              <a:t>t = </a:t>
            </a:r>
            <a:r>
              <a:rPr lang="en-US" sz="1765" dirty="0" err="1" smtClean="0">
                <a:solidFill>
                  <a:srgbClr val="2B91AF"/>
                </a:solidFill>
                <a:effectLst>
                  <a:glow rad="254000">
                    <a:srgbClr val="FFFF00"/>
                  </a:glow>
                </a:effectLst>
                <a:highlight>
                  <a:srgbClr val="FFFFFF"/>
                </a:highlight>
              </a:rPr>
              <a:t>Instrument</a:t>
            </a:r>
            <a:r>
              <a:rPr lang="en-US" sz="1765" dirty="0" err="1" smtClean="0">
                <a:solidFill>
                  <a:srgbClr val="000000"/>
                </a:solidFill>
                <a:effectLst>
                  <a:glow rad="254000">
                    <a:srgbClr val="FFFF00"/>
                  </a:glow>
                </a:effectLst>
                <a:highlight>
                  <a:srgbClr val="FFFFFF"/>
                </a:highlight>
              </a:rPr>
              <a:t>.LoadFromDatabaseAsync</a:t>
            </a:r>
            <a:r>
              <a:rPr lang="en-US" sz="1765" dirty="0" smtClean="0">
                <a:solidFill>
                  <a:srgbClr val="000000"/>
                </a:solidFill>
                <a:effectLst>
                  <a:glow rad="254000">
                    <a:srgbClr val="FFFF00"/>
                  </a:glow>
                </a:effectLst>
                <a:highlight>
                  <a:srgbClr val="FFFFFF"/>
                </a:highlight>
              </a:rPr>
              <a:t>(</a:t>
            </a:r>
            <a:r>
              <a:rPr lang="en-US" sz="1765" dirty="0" err="1" smtClean="0">
                <a:solidFill>
                  <a:srgbClr val="000000"/>
                </a:solidFill>
                <a:effectLst>
                  <a:glow rad="254000">
                    <a:srgbClr val="FFFF00"/>
                  </a:glow>
                </a:effectLst>
                <a:highlight>
                  <a:srgbClr val="FFFFFF"/>
                </a:highlight>
              </a:rPr>
              <a:t>i</a:t>
            </a:r>
            <a:r>
              <a:rPr lang="en-US" sz="1765" dirty="0">
                <a:solidFill>
                  <a:srgbClr val="000000"/>
                </a:solidFill>
                <a:effectLst>
                  <a:glow rad="254000">
                    <a:srgbClr val="FFFF00"/>
                  </a:glow>
                </a:effectLst>
                <a:highlight>
                  <a:srgbClr val="FFFFFF"/>
                </a:highlight>
              </a:rPr>
              <a:t>);</a:t>
            </a:r>
          </a:p>
          <a:p>
            <a:r>
              <a:rPr lang="en-US" sz="1765" dirty="0">
                <a:solidFill>
                  <a:srgbClr val="000000"/>
                </a:solidFill>
                <a:highlight>
                  <a:srgbClr val="FFFFFF"/>
                </a:highlight>
              </a:rPr>
              <a:t>        </a:t>
            </a:r>
            <a:r>
              <a:rPr lang="en-US" sz="1765" dirty="0" err="1">
                <a:solidFill>
                  <a:srgbClr val="000000"/>
                </a:solidFill>
                <a:highlight>
                  <a:srgbClr val="FFFFFF"/>
                </a:highlight>
              </a:rPr>
              <a:t>tasks.Add</a:t>
            </a:r>
            <a:r>
              <a:rPr lang="en-US" sz="1765" dirty="0">
                <a:solidFill>
                  <a:srgbClr val="000000"/>
                </a:solidFill>
                <a:highlight>
                  <a:srgbClr val="FFFFFF"/>
                </a:highlight>
              </a:rPr>
              <a:t>(t);</a:t>
            </a: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effectLst>
                  <a:glow rad="254000">
                    <a:srgbClr val="FFFF00"/>
                  </a:glow>
                </a:effectLst>
                <a:highlight>
                  <a:srgbClr val="FFFFFF"/>
                </a:highlight>
              </a:rPr>
              <a:t>await</a:t>
            </a:r>
            <a:r>
              <a:rPr lang="en-US" sz="1765" dirty="0">
                <a:solidFill>
                  <a:srgbClr val="000000"/>
                </a:solidFill>
                <a:effectLst>
                  <a:glow rad="254000">
                    <a:srgbClr val="FFFF00"/>
                  </a:glow>
                </a:effectLst>
                <a:highlight>
                  <a:srgbClr val="FFFFFF"/>
                </a:highlight>
              </a:rPr>
              <a:t> </a:t>
            </a:r>
            <a:r>
              <a:rPr lang="en-US" sz="1765" dirty="0" err="1">
                <a:solidFill>
                  <a:srgbClr val="2B91AF"/>
                </a:solidFill>
                <a:effectLst>
                  <a:glow rad="254000">
                    <a:srgbClr val="FFFF00"/>
                  </a:glow>
                </a:effectLst>
                <a:highlight>
                  <a:srgbClr val="FFFFFF"/>
                </a:highlight>
              </a:rPr>
              <a:t>Task</a:t>
            </a:r>
            <a:r>
              <a:rPr lang="en-US" sz="1765" dirty="0" err="1">
                <a:solidFill>
                  <a:srgbClr val="000000"/>
                </a:solidFill>
                <a:effectLst>
                  <a:glow rad="254000">
                    <a:srgbClr val="FFFF00"/>
                  </a:glow>
                </a:effectLst>
                <a:highlight>
                  <a:srgbClr val="FFFFFF"/>
                </a:highlight>
              </a:rPr>
              <a:t>.WhenAll</a:t>
            </a:r>
            <a:r>
              <a:rPr lang="en-US" sz="1765" dirty="0">
                <a:solidFill>
                  <a:srgbClr val="000000"/>
                </a:solidFill>
                <a:effectLst>
                  <a:glow rad="254000">
                    <a:srgbClr val="FFFF00"/>
                  </a:glow>
                </a:effectLst>
                <a:highlight>
                  <a:srgbClr val="FFFFFF"/>
                </a:highlight>
              </a:rPr>
              <a:t>(tasks);</a:t>
            </a: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Tree>
    <p:extLst>
      <p:ext uri="{BB962C8B-B14F-4D97-AF65-F5344CB8AC3E}">
        <p14:creationId xmlns:p14="http://schemas.microsoft.com/office/powerpoint/2010/main" val="2584893854"/>
      </p:ext>
    </p:extLst>
  </p:cSld>
  <p:clrMapOvr>
    <a:masterClrMapping/>
  </p:clrMapOvr>
  <p:transition>
    <p:pull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7" name="Explosion 1 16"/>
          <p:cNvSpPr/>
          <p:nvPr/>
        </p:nvSpPr>
        <p:spPr>
          <a:xfrm>
            <a:off x="1402900" y="4746037"/>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12"/>
            <a:r>
              <a:rPr lang="en-US" dirty="0">
                <a:solidFill>
                  <a:srgbClr val="FFFFFF"/>
                </a:solidFill>
              </a:rPr>
              <a:t>Click</a:t>
            </a:r>
            <a:endParaRPr lang="en-GB" dirty="0">
              <a:solidFill>
                <a:srgbClr val="FFFFFF"/>
              </a:solidFill>
            </a:endParaRPr>
          </a:p>
        </p:txBody>
      </p:sp>
      <p:sp>
        <p:nvSpPr>
          <p:cNvPr id="15" name="TextBox 14"/>
          <p:cNvSpPr txBox="1"/>
          <p:nvPr/>
        </p:nvSpPr>
        <p:spPr>
          <a:xfrm>
            <a:off x="5575863" y="3124233"/>
            <a:ext cx="6076569" cy="1180876"/>
          </a:xfrm>
          <a:prstGeom prst="rect">
            <a:avLst/>
          </a:prstGeom>
          <a:solidFill>
            <a:srgbClr val="002060"/>
          </a:solidFill>
        </p:spPr>
        <p:txBody>
          <a:bodyPr wrap="none" lIns="91414" tIns="91414" rIns="91414" bIns="91414" rtlCol="0">
            <a:noAutofit/>
          </a:bodyPr>
          <a:lstStyle/>
          <a:p>
            <a:pPr defTabSz="914012">
              <a:lnSpc>
                <a:spcPct val="115000"/>
              </a:lnSpc>
            </a:pPr>
            <a:r>
              <a:rPr lang="en-US" sz="2000" b="1" dirty="0" err="1">
                <a:solidFill>
                  <a:srgbClr val="569CD6"/>
                </a:solidFill>
                <a:latin typeface="Consolas"/>
                <a:ea typeface="Calibri"/>
                <a:cs typeface="Times New Roman"/>
              </a:rPr>
              <a:t>async</a:t>
            </a:r>
            <a:r>
              <a:rPr lang="en-US" sz="2000" b="1" dirty="0">
                <a:solidFill>
                  <a:srgbClr val="569CD6"/>
                </a:solidFill>
                <a:latin typeface="Consolas"/>
                <a:ea typeface="Calibri"/>
                <a:cs typeface="Times New Roman"/>
              </a:rPr>
              <a:t> </a:t>
            </a:r>
            <a:r>
              <a:rPr lang="en-US" sz="2000" b="1" dirty="0">
                <a:solidFill>
                  <a:srgbClr val="4EC9B0"/>
                </a:solidFill>
                <a:latin typeface="Consolas"/>
                <a:ea typeface="Calibri"/>
                <a:cs typeface="Times New Roman"/>
              </a:rPr>
              <a:t>Task</a:t>
            </a:r>
            <a:r>
              <a:rPr lang="en-US" sz="2000"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LoadSettingsAsync</a:t>
            </a:r>
            <a:r>
              <a:rPr lang="en-US" sz="2000" dirty="0">
                <a:solidFill>
                  <a:srgbClr val="C8C8C8"/>
                </a:solidFill>
                <a:latin typeface="Consolas"/>
                <a:ea typeface="Calibri"/>
                <a:cs typeface="Times New Roman"/>
              </a:rPr>
              <a:t>() {</a:t>
            </a:r>
            <a:endParaRPr lang="en-US" sz="2800" dirty="0">
              <a:solidFill>
                <a:srgbClr val="FFFFFF"/>
              </a:solidFill>
              <a:latin typeface="Calibri"/>
              <a:ea typeface="Calibri"/>
              <a:cs typeface="Times New Roman"/>
            </a:endParaRPr>
          </a:p>
          <a:p>
            <a:pPr defTabSz="914012">
              <a:lnSpc>
                <a:spcPct val="115000"/>
              </a:lnSpc>
            </a:pPr>
            <a:r>
              <a:rPr lang="en-US" sz="2000" dirty="0">
                <a:solidFill>
                  <a:srgbClr val="C8C8C8"/>
                </a:solidFill>
                <a:latin typeface="Consolas"/>
                <a:ea typeface="Calibri"/>
                <a:cs typeface="Times New Roman"/>
              </a:rPr>
              <a:t>  </a:t>
            </a:r>
            <a:r>
              <a:rPr lang="en-US" sz="2000" b="1" dirty="0">
                <a:solidFill>
                  <a:srgbClr val="569CD6"/>
                </a:solidFill>
                <a:latin typeface="Consolas"/>
                <a:ea typeface="Calibri"/>
                <a:cs typeface="Times New Roman"/>
              </a:rPr>
              <a:t>await </a:t>
            </a:r>
            <a:r>
              <a:rPr lang="en-US" sz="2000" b="1" dirty="0" err="1">
                <a:solidFill>
                  <a:srgbClr val="C8C8C8"/>
                </a:solidFill>
                <a:latin typeface="Consolas"/>
                <a:ea typeface="Calibri"/>
                <a:cs typeface="Times New Roman"/>
              </a:rPr>
              <a:t>IO</a:t>
            </a:r>
            <a:r>
              <a:rPr lang="en-US" sz="2000" dirty="0" err="1">
                <a:solidFill>
                  <a:srgbClr val="C8C8C8"/>
                </a:solidFill>
                <a:latin typeface="Consolas"/>
                <a:ea typeface="Calibri"/>
                <a:cs typeface="Times New Roman"/>
              </a:rPr>
              <a:t>.</a:t>
            </a:r>
            <a:r>
              <a:rPr lang="en-US" sz="2000" b="1" dirty="0" err="1">
                <a:solidFill>
                  <a:srgbClr val="4EC9B0"/>
                </a:solidFill>
                <a:latin typeface="Consolas"/>
                <a:ea typeface="Calibri"/>
                <a:cs typeface="Times New Roman"/>
              </a:rPr>
              <a:t>Network</a:t>
            </a:r>
            <a:r>
              <a:rPr lang="en-US" sz="2000" dirty="0" err="1">
                <a:solidFill>
                  <a:srgbClr val="C8C8C8"/>
                </a:solidFill>
                <a:latin typeface="Consolas"/>
                <a:ea typeface="Calibri"/>
                <a:cs typeface="Times New Roman"/>
              </a:rPr>
              <a:t>.</a:t>
            </a:r>
            <a:r>
              <a:rPr lang="en-US" sz="2000" b="1" dirty="0" err="1">
                <a:solidFill>
                  <a:srgbClr val="C8C8C8"/>
                </a:solidFill>
                <a:latin typeface="Consolas"/>
                <a:ea typeface="Calibri"/>
                <a:cs typeface="Times New Roman"/>
              </a:rPr>
              <a:t>DownloadAsync</a:t>
            </a:r>
            <a:r>
              <a:rPr lang="en-US" sz="2000" dirty="0">
                <a:solidFill>
                  <a:srgbClr val="C8C8C8"/>
                </a:solidFill>
                <a:latin typeface="Consolas"/>
                <a:ea typeface="Calibri"/>
                <a:cs typeface="Times New Roman"/>
              </a:rPr>
              <a:t>(</a:t>
            </a:r>
            <a:r>
              <a:rPr lang="en-US" sz="2000" b="1" dirty="0">
                <a:solidFill>
                  <a:srgbClr val="C8C8C8"/>
                </a:solidFill>
                <a:latin typeface="Consolas"/>
                <a:ea typeface="Calibri"/>
                <a:cs typeface="Times New Roman"/>
              </a:rPr>
              <a:t>path</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9" name="TextBox 8"/>
          <p:cNvSpPr txBox="1"/>
          <p:nvPr/>
        </p:nvSpPr>
        <p:spPr>
          <a:xfrm>
            <a:off x="1491692" y="2133015"/>
            <a:ext cx="3971763" cy="1564499"/>
          </a:xfrm>
          <a:prstGeom prst="rect">
            <a:avLst/>
          </a:prstGeom>
          <a:solidFill>
            <a:srgbClr val="002060"/>
          </a:solidFill>
        </p:spPr>
        <p:txBody>
          <a:bodyPr wrap="none" lIns="91414" tIns="91414" rIns="91414" bIns="91414" rtlCol="0">
            <a:noAutofit/>
          </a:bodyPr>
          <a:lstStyle/>
          <a:p>
            <a:pPr defTabSz="914012">
              <a:lnSpc>
                <a:spcPct val="115000"/>
              </a:lnSpc>
            </a:pPr>
            <a:r>
              <a:rPr lang="en-US" sz="2000" b="1" dirty="0" err="1">
                <a:solidFill>
                  <a:srgbClr val="569CD6"/>
                </a:solidFill>
                <a:latin typeface="Consolas"/>
                <a:ea typeface="Calibri"/>
                <a:cs typeface="Times New Roman"/>
              </a:rPr>
              <a:t>async</a:t>
            </a:r>
            <a:r>
              <a:rPr lang="en-US" sz="2000" b="1" dirty="0">
                <a:solidFill>
                  <a:srgbClr val="569CD6"/>
                </a:solidFill>
                <a:latin typeface="Consolas"/>
                <a:ea typeface="Calibri"/>
                <a:cs typeface="Times New Roman"/>
              </a:rPr>
              <a:t> void</a:t>
            </a:r>
            <a:r>
              <a:rPr lang="en-US" sz="2000" dirty="0">
                <a:solidFill>
                  <a:srgbClr val="C8C8C8"/>
                </a:solidFill>
                <a:latin typeface="Consolas"/>
                <a:ea typeface="Calibri"/>
                <a:cs typeface="Times New Roman"/>
              </a:rPr>
              <a:t> </a:t>
            </a:r>
            <a:r>
              <a:rPr lang="en-US" sz="2000" b="1" dirty="0">
                <a:solidFill>
                  <a:srgbClr val="C8C8C8"/>
                </a:solidFill>
                <a:latin typeface="Consolas"/>
                <a:ea typeface="Calibri"/>
                <a:cs typeface="Times New Roman"/>
              </a:rPr>
              <a:t>Button1_Click(){</a:t>
            </a:r>
            <a:br>
              <a:rPr lang="en-US" sz="2000" b="1"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  </a:t>
            </a:r>
            <a:r>
              <a:rPr lang="en-US" sz="2000" b="1" dirty="0">
                <a:solidFill>
                  <a:srgbClr val="569CD6"/>
                </a:solidFill>
                <a:latin typeface="Consolas"/>
                <a:ea typeface="Calibri"/>
                <a:cs typeface="Times New Roman"/>
              </a:rPr>
              <a:t>await </a:t>
            </a:r>
            <a:r>
              <a:rPr lang="en-US" sz="2000" b="1" dirty="0" err="1">
                <a:solidFill>
                  <a:srgbClr val="C8C8C8"/>
                </a:solidFill>
                <a:latin typeface="Consolas"/>
                <a:ea typeface="Calibri"/>
                <a:cs typeface="Times New Roman"/>
              </a:rPr>
              <a:t>LoadSettingsAsync</a:t>
            </a: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a:p>
            <a:pPr defTabSz="914012">
              <a:lnSpc>
                <a:spcPct val="115000"/>
              </a:lnSpc>
            </a:pPr>
            <a:r>
              <a:rPr lang="en-US" sz="2000"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UpdateView</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8" name="Explosion 1 7"/>
          <p:cNvSpPr/>
          <p:nvPr/>
        </p:nvSpPr>
        <p:spPr>
          <a:xfrm>
            <a:off x="1491691" y="1402124"/>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12"/>
            <a:r>
              <a:rPr lang="en-US" dirty="0">
                <a:solidFill>
                  <a:srgbClr val="FFFFFF"/>
                </a:solidFill>
              </a:rPr>
              <a:t>Click</a:t>
            </a:r>
            <a:endParaRPr lang="en-GB" dirty="0">
              <a:solidFill>
                <a:srgbClr val="FFFFFF"/>
              </a:solidFill>
            </a:endParaRPr>
          </a:p>
        </p:txBody>
      </p:sp>
      <p:sp>
        <p:nvSpPr>
          <p:cNvPr id="2" name="Title 1"/>
          <p:cNvSpPr>
            <a:spLocks noGrp="1"/>
          </p:cNvSpPr>
          <p:nvPr>
            <p:ph type="title"/>
          </p:nvPr>
        </p:nvSpPr>
        <p:spPr/>
        <p:txBody>
          <a:bodyPr/>
          <a:lstStyle/>
          <a:p>
            <a:r>
              <a:rPr lang="en-US" dirty="0" smtClean="0"/>
              <a:t>Understanding Async</a:t>
            </a:r>
            <a:endParaRPr lang="en-US" dirty="0"/>
          </a:p>
        </p:txBody>
      </p:sp>
      <p:sp>
        <p:nvSpPr>
          <p:cNvPr id="3" name="U-Turn Arrow 2"/>
          <p:cNvSpPr/>
          <p:nvPr/>
        </p:nvSpPr>
        <p:spPr>
          <a:xfrm>
            <a:off x="567660" y="1554996"/>
            <a:ext cx="800081" cy="2713858"/>
          </a:xfrm>
          <a:prstGeom prst="uturnArrow">
            <a:avLst>
              <a:gd name="adj1" fmla="val 14706"/>
              <a:gd name="adj2" fmla="val 13603"/>
              <a:gd name="adj3" fmla="val 27942"/>
              <a:gd name="adj4" fmla="val 46875"/>
              <a:gd name="adj5" fmla="val 51875"/>
            </a:avLst>
          </a:prstGeom>
          <a:gradFill>
            <a:gsLst>
              <a:gs pos="0">
                <a:srgbClr val="732E39"/>
              </a:gs>
              <a:gs pos="0">
                <a:srgbClr val="00B0F0"/>
              </a:gs>
              <a:gs pos="100000">
                <a:srgbClr val="002060"/>
              </a:gs>
            </a:gsLst>
          </a:gra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12"/>
            <a:endParaRPr lang="en-GB">
              <a:solidFill>
                <a:srgbClr val="FFFFFF"/>
              </a:solidFill>
            </a:endParaRPr>
          </a:p>
        </p:txBody>
      </p:sp>
      <p:sp>
        <p:nvSpPr>
          <p:cNvPr id="4" name="U-Turn Arrow 3"/>
          <p:cNvSpPr/>
          <p:nvPr/>
        </p:nvSpPr>
        <p:spPr>
          <a:xfrm rot="10800000">
            <a:off x="522419" y="3126175"/>
            <a:ext cx="800081" cy="2713858"/>
          </a:xfrm>
          <a:prstGeom prst="uturnArrow">
            <a:avLst>
              <a:gd name="adj1" fmla="val 14706"/>
              <a:gd name="adj2" fmla="val 13603"/>
              <a:gd name="adj3" fmla="val 27942"/>
              <a:gd name="adj4" fmla="val 46875"/>
              <a:gd name="adj5" fmla="val 51875"/>
            </a:avLst>
          </a:prstGeom>
          <a:gradFill>
            <a:gsLst>
              <a:gs pos="0">
                <a:srgbClr val="00B0F0"/>
              </a:gs>
              <a:gs pos="100000">
                <a:srgbClr val="002060"/>
              </a:gs>
            </a:gsLst>
          </a:gra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012"/>
            <a:endParaRPr lang="en-GB">
              <a:solidFill>
                <a:srgbClr val="FFFFFF"/>
              </a:solidFill>
            </a:endParaRPr>
          </a:p>
        </p:txBody>
      </p:sp>
      <p:sp>
        <p:nvSpPr>
          <p:cNvPr id="5" name="TextBox 4"/>
          <p:cNvSpPr txBox="1"/>
          <p:nvPr/>
        </p:nvSpPr>
        <p:spPr>
          <a:xfrm rot="16200000">
            <a:off x="-943912" y="3494440"/>
            <a:ext cx="3732741" cy="406151"/>
          </a:xfrm>
          <a:prstGeom prst="rect">
            <a:avLst/>
          </a:prstGeom>
          <a:noFill/>
        </p:spPr>
        <p:txBody>
          <a:bodyPr wrap="square" rtlCol="0" anchor="ctr">
            <a:spAutoFit/>
          </a:bodyPr>
          <a:lstStyle/>
          <a:p>
            <a:pPr algn="ctr" defTabSz="914012"/>
            <a:r>
              <a:rPr lang="en-US" sz="2000" dirty="0">
                <a:solidFill>
                  <a:srgbClr val="FFFFFF"/>
                </a:solidFill>
              </a:rPr>
              <a:t>Message</a:t>
            </a:r>
            <a:r>
              <a:rPr lang="en-US" dirty="0">
                <a:solidFill>
                  <a:srgbClr val="FFFFFF"/>
                </a:solidFill>
              </a:rPr>
              <a:t> pump</a:t>
            </a:r>
            <a:endParaRPr lang="en-GB" dirty="0">
              <a:solidFill>
                <a:srgbClr val="FFFFFF"/>
              </a:solidFill>
            </a:endParaRPr>
          </a:p>
        </p:txBody>
      </p:sp>
      <p:sp>
        <p:nvSpPr>
          <p:cNvPr id="13" name="Bent Arrow 12"/>
          <p:cNvSpPr/>
          <p:nvPr/>
        </p:nvSpPr>
        <p:spPr bwMode="auto">
          <a:xfrm rot="5400000">
            <a:off x="1534325" y="1666739"/>
            <a:ext cx="509946" cy="772793"/>
          </a:xfrm>
          <a:prstGeom prst="ben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493336" y="2537087"/>
            <a:ext cx="636054" cy="918178"/>
          </a:xfrm>
          <a:prstGeom prst="bentArrow">
            <a:avLst>
              <a:gd name="adj1" fmla="val 18014"/>
              <a:gd name="adj2" fmla="val 25000"/>
              <a:gd name="adj3" fmla="val 25000"/>
              <a:gd name="adj4" fmla="val 4375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Bent Arrow 17"/>
          <p:cNvSpPr/>
          <p:nvPr/>
        </p:nvSpPr>
        <p:spPr bwMode="auto">
          <a:xfrm rot="5400000">
            <a:off x="1499165" y="5087549"/>
            <a:ext cx="509946" cy="772793"/>
          </a:xfrm>
          <a:prstGeom prst="bent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270453" y="3918780"/>
            <a:ext cx="1762479" cy="803826"/>
          </a:xfrm>
          <a:prstGeom prst="roundRect">
            <a:avLst/>
          </a:prstGeom>
          <a:solidFill>
            <a:srgbClr val="0070C0">
              <a:alpha val="80000"/>
            </a:srgb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012">
              <a:lnSpc>
                <a:spcPct val="115000"/>
              </a:lnSpc>
            </a:pPr>
            <a:r>
              <a:rPr lang="en-US" sz="2400" b="1" dirty="0">
                <a:solidFill>
                  <a:srgbClr val="4EC9B0"/>
                </a:solidFill>
                <a:latin typeface="Segoe UI Light"/>
                <a:ea typeface="Calibri"/>
                <a:cs typeface="Consolas" pitchFamily="49" charset="0"/>
              </a:rPr>
              <a:t>Task ...</a:t>
            </a:r>
            <a:r>
              <a:rPr lang="en-US" sz="2000" b="1" dirty="0">
                <a:solidFill>
                  <a:srgbClr val="4EC9B0"/>
                </a:solidFill>
                <a:ea typeface="Calibri"/>
                <a:cs typeface="Consolas" pitchFamily="49" charset="0"/>
              </a:rPr>
              <a:t/>
            </a:r>
            <a:br>
              <a:rPr lang="en-US" sz="2000" b="1" dirty="0">
                <a:solidFill>
                  <a:srgbClr val="4EC9B0"/>
                </a:solidFill>
                <a:ea typeface="Calibri"/>
                <a:cs typeface="Consolas" pitchFamily="49" charset="0"/>
              </a:rPr>
            </a:br>
            <a:r>
              <a:rPr lang="en-US" dirty="0" err="1">
                <a:solidFill>
                  <a:srgbClr val="FFFFFF">
                    <a:lumMod val="65000"/>
                  </a:srgbClr>
                </a:solidFill>
                <a:ea typeface="Calibri"/>
                <a:cs typeface="Consolas" pitchFamily="49" charset="0"/>
              </a:rPr>
              <a:t>DownloadAsync</a:t>
            </a:r>
            <a:endParaRPr lang="en-US" sz="3600" dirty="0">
              <a:solidFill>
                <a:srgbClr val="FFFFFF">
                  <a:lumMod val="65000"/>
                </a:srgbClr>
              </a:solidFill>
              <a:ea typeface="Calibri"/>
              <a:cs typeface="Consolas" pitchFamily="49" charset="0"/>
            </a:endParaRPr>
          </a:p>
        </p:txBody>
      </p:sp>
      <p:sp>
        <p:nvSpPr>
          <p:cNvPr id="10" name="12-Point Star 9"/>
          <p:cNvSpPr/>
          <p:nvPr/>
        </p:nvSpPr>
        <p:spPr bwMode="auto">
          <a:xfrm>
            <a:off x="6046696" y="3735952"/>
            <a:ext cx="365656" cy="365656"/>
          </a:xfrm>
          <a:prstGeom prst="star12">
            <a:avLst/>
          </a:prstGeom>
          <a:solidFill>
            <a:srgbClr val="FFFF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2592968" y="3180325"/>
            <a:ext cx="3346787"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378577" y="2830345"/>
            <a:ext cx="2057785" cy="803826"/>
          </a:xfrm>
          <a:prstGeom prst="roundRect">
            <a:avLst/>
          </a:prstGeom>
          <a:solidFill>
            <a:srgbClr val="0070C0">
              <a:alpha val="85000"/>
            </a:srgbClr>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012">
              <a:lnSpc>
                <a:spcPct val="115000"/>
              </a:lnSpc>
            </a:pPr>
            <a:r>
              <a:rPr lang="en-US" sz="2400" b="1" dirty="0">
                <a:solidFill>
                  <a:srgbClr val="4EC9B0"/>
                </a:solidFill>
                <a:latin typeface="Segoe UI Light"/>
                <a:ea typeface="Calibri"/>
                <a:cs typeface="Consolas" pitchFamily="49" charset="0"/>
              </a:rPr>
              <a:t>Task ...</a:t>
            </a:r>
            <a:r>
              <a:rPr lang="en-US" sz="2000" b="1" dirty="0">
                <a:solidFill>
                  <a:srgbClr val="4EC9B0"/>
                </a:solidFill>
                <a:ea typeface="Calibri"/>
                <a:cs typeface="Consolas" pitchFamily="49" charset="0"/>
              </a:rPr>
              <a:t/>
            </a:r>
            <a:br>
              <a:rPr lang="en-US" sz="2000" b="1" dirty="0">
                <a:solidFill>
                  <a:srgbClr val="4EC9B0"/>
                </a:solidFill>
                <a:ea typeface="Calibri"/>
                <a:cs typeface="Consolas" pitchFamily="49" charset="0"/>
              </a:rPr>
            </a:br>
            <a:r>
              <a:rPr lang="en-US" dirty="0" err="1">
                <a:solidFill>
                  <a:srgbClr val="FFFFFF">
                    <a:lumMod val="65000"/>
                  </a:srgbClr>
                </a:solidFill>
                <a:ea typeface="Calibri"/>
                <a:cs typeface="Consolas" pitchFamily="49" charset="0"/>
              </a:rPr>
              <a:t>LoadSettingsAsync</a:t>
            </a:r>
            <a:endParaRPr lang="en-US" sz="3600" dirty="0">
              <a:solidFill>
                <a:srgbClr val="FFFFFF">
                  <a:lumMod val="65000"/>
                </a:srgbClr>
              </a:solidFill>
              <a:ea typeface="Calibri"/>
              <a:cs typeface="Consolas" pitchFamily="49" charset="0"/>
            </a:endParaRPr>
          </a:p>
        </p:txBody>
      </p:sp>
      <p:sp>
        <p:nvSpPr>
          <p:cNvPr id="22" name="12-Point Star 21"/>
          <p:cNvSpPr/>
          <p:nvPr/>
        </p:nvSpPr>
        <p:spPr bwMode="auto">
          <a:xfrm>
            <a:off x="2076514" y="2729097"/>
            <a:ext cx="365656" cy="365656"/>
          </a:xfrm>
          <a:prstGeom prst="star12">
            <a:avLst/>
          </a:prstGeom>
          <a:solidFill>
            <a:srgbClr val="FFFF00"/>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Notched Right Arrow 22"/>
          <p:cNvSpPr/>
          <p:nvPr/>
        </p:nvSpPr>
        <p:spPr bwMode="auto">
          <a:xfrm rot="10800000">
            <a:off x="1307277" y="2762107"/>
            <a:ext cx="863275"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384038" y="3928266"/>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14012"/>
            <a:r>
              <a:rPr lang="en-US" dirty="0">
                <a:solidFill>
                  <a:srgbClr val="FFFFFF"/>
                </a:solidFill>
              </a:rPr>
              <a:t>Download</a:t>
            </a:r>
            <a:endParaRPr lang="en-GB" dirty="0">
              <a:solidFill>
                <a:srgbClr val="FFFFFF"/>
              </a:solidFill>
            </a:endParaRPr>
          </a:p>
        </p:txBody>
      </p:sp>
      <p:sp>
        <p:nvSpPr>
          <p:cNvPr id="26" name="Notched Right Arrow 25"/>
          <p:cNvSpPr/>
          <p:nvPr/>
        </p:nvSpPr>
        <p:spPr bwMode="auto">
          <a:xfrm rot="20655833">
            <a:off x="2509822" y="4398223"/>
            <a:ext cx="362922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Notched Right Arrow 26"/>
          <p:cNvSpPr/>
          <p:nvPr/>
        </p:nvSpPr>
        <p:spPr bwMode="auto">
          <a:xfrm rot="9796578">
            <a:off x="1366510" y="4776577"/>
            <a:ext cx="4736279"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Explosion 1 27"/>
          <p:cNvSpPr/>
          <p:nvPr/>
        </p:nvSpPr>
        <p:spPr>
          <a:xfrm>
            <a:off x="2703355" y="2830344"/>
            <a:ext cx="1535302" cy="822307"/>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14012"/>
            <a:r>
              <a:rPr lang="en-US" dirty="0" err="1">
                <a:solidFill>
                  <a:srgbClr val="FFFFFF"/>
                </a:solidFill>
              </a:rPr>
              <a:t>LoadSettings</a:t>
            </a:r>
            <a:endParaRPr lang="en-GB" dirty="0">
              <a:solidFill>
                <a:srgbClr val="FFFFFF"/>
              </a:solidFill>
            </a:endParaRPr>
          </a:p>
        </p:txBody>
      </p:sp>
      <p:sp>
        <p:nvSpPr>
          <p:cNvPr id="29" name="Notched Right Arrow 28"/>
          <p:cNvSpPr/>
          <p:nvPr/>
        </p:nvSpPr>
        <p:spPr bwMode="auto">
          <a:xfrm rot="16550090">
            <a:off x="1104209" y="3815324"/>
            <a:ext cx="194461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1171930" y="1739729"/>
            <a:ext cx="182828" cy="182828"/>
          </a:xfrm>
          <a:prstGeom prst="octagon">
            <a:avLst/>
          </a:prstGeom>
          <a:gradFill>
            <a:gsLst>
              <a:gs pos="0">
                <a:srgbClr val="FFC000"/>
              </a:gs>
              <a:gs pos="100000">
                <a:srgbClr val="FF0000"/>
              </a:gs>
            </a:gsLst>
          </a:gra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012"/>
            <a:endParaRPr lang="en-GB">
              <a:solidFill>
                <a:srgbClr val="FFFFFF"/>
              </a:solidFill>
            </a:endParaRPr>
          </a:p>
        </p:txBody>
      </p:sp>
      <p:sp>
        <p:nvSpPr>
          <p:cNvPr id="31" name="Notched Right Arrow 30"/>
          <p:cNvSpPr/>
          <p:nvPr/>
        </p:nvSpPr>
        <p:spPr bwMode="auto">
          <a:xfrm rot="5765654">
            <a:off x="1114869" y="4081814"/>
            <a:ext cx="1441951" cy="306314"/>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37589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250"/>
                                        <p:tgtEl>
                                          <p:spTgt spid="23"/>
                                        </p:tgtEl>
                                      </p:cBhvr>
                                    </p:animEffect>
                                  </p:childTnLst>
                                </p:cTn>
                              </p:par>
                              <p:par>
                                <p:cTn id="59" presetID="0" presetClass="path" presetSubtype="0" accel="50000" decel="50000" fill="hold" grpId="3" nodeType="withEffect">
                                  <p:stCondLst>
                                    <p:cond delay="0"/>
                                  </p:stCondLst>
                                  <p:childTnLst>
                                    <p:animMotion origin="layout" path="M 0.06723 0.13611 L 0.00847 0.13797 L -0.00169 0.15579 L -2.76873E-6 0.4169 " pathEditMode="relative" rAng="0" ptsTypes="AAAA">
                                      <p:cBhvr>
                                        <p:cTn id="60" dur="1000" fill="hold"/>
                                        <p:tgtEl>
                                          <p:spTgt spid="6"/>
                                        </p:tgtEl>
                                        <p:attrNameLst>
                                          <p:attrName>ppt_x</p:attrName>
                                          <p:attrName>ppt_y</p:attrName>
                                        </p:attrNameLst>
                                      </p:cBhvr>
                                      <p:rCtr x="-3453" y="14028"/>
                                    </p:animMotion>
                                  </p:childTnLst>
                                </p:cTn>
                              </p:par>
                              <p:par>
                                <p:cTn id="61" presetID="22" presetClass="exit" presetSubtype="4" fill="hold" grpId="1" nodeType="withEffect">
                                  <p:stCondLst>
                                    <p:cond delay="500"/>
                                  </p:stCondLst>
                                  <p:childTnLst>
                                    <p:animEffect transition="out" filter="wipe(down)">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250" fill="hold"/>
                                        <p:tgtEl>
                                          <p:spTgt spid="17"/>
                                        </p:tgtEl>
                                        <p:attrNameLst>
                                          <p:attrName>ppt_w</p:attrName>
                                        </p:attrNameLst>
                                      </p:cBhvr>
                                      <p:tavLst>
                                        <p:tav tm="0">
                                          <p:val>
                                            <p:fltVal val="0"/>
                                          </p:val>
                                        </p:tav>
                                        <p:tav tm="100000">
                                          <p:val>
                                            <p:strVal val="#ppt_w"/>
                                          </p:val>
                                        </p:tav>
                                      </p:tavLst>
                                    </p:anim>
                                    <p:anim calcmode="lin" valueType="num">
                                      <p:cBhvr>
                                        <p:cTn id="69" dur="250" fill="hold"/>
                                        <p:tgtEl>
                                          <p:spTgt spid="17"/>
                                        </p:tgtEl>
                                        <p:attrNameLst>
                                          <p:attrName>ppt_h</p:attrName>
                                        </p:attrNameLst>
                                      </p:cBhvr>
                                      <p:tavLst>
                                        <p:tav tm="0">
                                          <p:val>
                                            <p:fltVal val="0"/>
                                          </p:val>
                                        </p:tav>
                                        <p:tav tm="100000">
                                          <p:val>
                                            <p:strVal val="#ppt_h"/>
                                          </p:val>
                                        </p:tav>
                                      </p:tavLst>
                                    </p:anim>
                                    <p:animEffect transition="in" filter="fade">
                                      <p:cBhvr>
                                        <p:cTn id="70" dur="250"/>
                                        <p:tgtEl>
                                          <p:spTgt spid="17"/>
                                        </p:tgtEl>
                                      </p:cBhvr>
                                    </p:animEffect>
                                  </p:childTnLst>
                                </p:cTn>
                              </p:par>
                              <p:par>
                                <p:cTn id="71" presetID="0" presetClass="path" presetSubtype="0" fill="hold" grpId="4" nodeType="withEffect">
                                  <p:stCondLst>
                                    <p:cond delay="0"/>
                                  </p:stCondLst>
                                  <p:childTnLst>
                                    <p:animMotion origin="layout" path="M 4.69055E-6 0.4169 L 0.00208 0.50162 L 0.04469 0.50533 L 0.05993 0.51065 L 0.06293 0.54306 L 0.06397 0.56667 L -0.00196 0.55209 L -0.0142 0.57199 " pathEditMode="relative" ptsTypes="AAAAAAAA">
                                      <p:cBhvr>
                                        <p:cTn id="72" dur="2000" fill="hold"/>
                                        <p:tgtEl>
                                          <p:spTgt spid="6"/>
                                        </p:tgtEl>
                                        <p:attrNameLst>
                                          <p:attrName>ppt_x</p:attrName>
                                          <p:attrName>ppt_y</p:attrName>
                                        </p:attrNameLst>
                                      </p:cBhvr>
                                    </p:animMotion>
                                  </p:childTnLst>
                                </p:cTn>
                              </p:par>
                              <p:par>
                                <p:cTn id="73" presetID="1" presetClass="entr" presetSubtype="0" fill="hold" grpId="0" nodeType="withEffect">
                                  <p:stCondLst>
                                    <p:cond delay="250"/>
                                  </p:stCondLst>
                                  <p:childTnLst>
                                    <p:set>
                                      <p:cBhvr>
                                        <p:cTn id="74" dur="1" fill="hold">
                                          <p:stCondLst>
                                            <p:cond delay="0"/>
                                          </p:stCondLst>
                                        </p:cTn>
                                        <p:tgtEl>
                                          <p:spTgt spid="18"/>
                                        </p:tgtEl>
                                        <p:attrNameLst>
                                          <p:attrName>style.visibility</p:attrName>
                                        </p:attrNameLst>
                                      </p:cBhvr>
                                      <p:to>
                                        <p:strVal val="visible"/>
                                      </p:to>
                                    </p:set>
                                  </p:childTnLst>
                                </p:cTn>
                              </p:par>
                              <p:par>
                                <p:cTn id="75" presetID="22" presetClass="exit" presetSubtype="2" fill="hold" grpId="1" nodeType="withEffect">
                                  <p:stCondLst>
                                    <p:cond delay="1750"/>
                                  </p:stCondLst>
                                  <p:childTnLst>
                                    <p:animEffect transition="out" filter="wipe(right)">
                                      <p:cBhvr>
                                        <p:cTn id="76" dur="250"/>
                                        <p:tgtEl>
                                          <p:spTgt spid="18"/>
                                        </p:tgtEl>
                                      </p:cBhvr>
                                    </p:animEffect>
                                    <p:set>
                                      <p:cBhvr>
                                        <p:cTn id="77" dur="1" fill="hold">
                                          <p:stCondLst>
                                            <p:cond delay="249"/>
                                          </p:stCondLst>
                                        </p:cTn>
                                        <p:tgtEl>
                                          <p:spTgt spid="18"/>
                                        </p:tgtEl>
                                        <p:attrNameLst>
                                          <p:attrName>style.visibility</p:attrName>
                                        </p:attrNameLst>
                                      </p:cBhvr>
                                      <p:to>
                                        <p:strVal val="hidden"/>
                                      </p:to>
                                    </p:set>
                                  </p:childTnLst>
                                </p:cTn>
                              </p:par>
                              <p:par>
                                <p:cTn id="78" presetID="10" presetClass="exit" presetSubtype="0" fill="hold" grpId="1" nodeType="withEffect">
                                  <p:stCondLst>
                                    <p:cond delay="1750"/>
                                  </p:stCondLst>
                                  <p:childTnLst>
                                    <p:animEffect transition="out" filter="fade">
                                      <p:cBhvr>
                                        <p:cTn id="79" dur="250"/>
                                        <p:tgtEl>
                                          <p:spTgt spid="17"/>
                                        </p:tgtEl>
                                      </p:cBhvr>
                                    </p:animEffect>
                                    <p:set>
                                      <p:cBhvr>
                                        <p:cTn id="80" dur="1" fill="hold">
                                          <p:stCondLst>
                                            <p:cond delay="249"/>
                                          </p:stCondLst>
                                        </p:cTn>
                                        <p:tgtEl>
                                          <p:spTgt spid="17"/>
                                        </p:tgtEl>
                                        <p:attrNameLst>
                                          <p:attrName>style.visibility</p:attrName>
                                        </p:attrNameLst>
                                      </p:cBhvr>
                                      <p:to>
                                        <p:strVal val="hidden"/>
                                      </p:to>
                                    </p:set>
                                  </p:childTnLst>
                                </p:cTn>
                              </p:par>
                            </p:childTnLst>
                          </p:cTn>
                        </p:par>
                        <p:par>
                          <p:cTn id="81" fill="hold">
                            <p:stCondLst>
                              <p:cond delay="2000"/>
                            </p:stCondLst>
                            <p:childTnLst>
                              <p:par>
                                <p:cTn id="82" presetID="0" presetClass="path" presetSubtype="0" fill="hold" grpId="5" nodeType="afterEffect">
                                  <p:stCondLst>
                                    <p:cond delay="0"/>
                                  </p:stCondLst>
                                  <p:childTnLst>
                                    <p:animMotion origin="layout" path="M -0.0142 0.572 L -0.03348 0.57547 L -0.04769 0.55024 L -0.05277 0.48727 L -0.05277 0.01158 L -0.04261 -0.02453 L -0.02332 -0.03356 L -0.00912 -0.02268 L -0.00104 0.02246 L 0.00104 0.0801 L 2.34528E-6 0.2926 L 0.00104 0.31598 " pathEditMode="relative" ptsTypes="AAAAAAAAAAAA">
                                      <p:cBhvr>
                                        <p:cTn id="83" dur="2000" fill="hold"/>
                                        <p:tgtEl>
                                          <p:spTgt spid="6"/>
                                        </p:tgtEl>
                                        <p:attrNameLst>
                                          <p:attrName>ppt_x</p:attrName>
                                          <p:attrName>ppt_y</p:attrName>
                                        </p:attrNameLst>
                                      </p:cBhvr>
                                    </p:animMotion>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p:cTn id="88" dur="250" fill="hold"/>
                                        <p:tgtEl>
                                          <p:spTgt spid="24"/>
                                        </p:tgtEl>
                                        <p:attrNameLst>
                                          <p:attrName>ppt_w</p:attrName>
                                        </p:attrNameLst>
                                      </p:cBhvr>
                                      <p:tavLst>
                                        <p:tav tm="0">
                                          <p:val>
                                            <p:fltVal val="0"/>
                                          </p:val>
                                        </p:tav>
                                        <p:tav tm="100000">
                                          <p:val>
                                            <p:strVal val="#ppt_w"/>
                                          </p:val>
                                        </p:tav>
                                      </p:tavLst>
                                    </p:anim>
                                    <p:anim calcmode="lin" valueType="num">
                                      <p:cBhvr>
                                        <p:cTn id="89" dur="250" fill="hold"/>
                                        <p:tgtEl>
                                          <p:spTgt spid="24"/>
                                        </p:tgtEl>
                                        <p:attrNameLst>
                                          <p:attrName>ppt_h</p:attrName>
                                        </p:attrNameLst>
                                      </p:cBhvr>
                                      <p:tavLst>
                                        <p:tav tm="0">
                                          <p:val>
                                            <p:fltVal val="0"/>
                                          </p:val>
                                        </p:tav>
                                        <p:tav tm="100000">
                                          <p:val>
                                            <p:strVal val="#ppt_h"/>
                                          </p:val>
                                        </p:tav>
                                      </p:tavLst>
                                    </p:anim>
                                    <p:animEffect transition="in" filter="fade">
                                      <p:cBhvr>
                                        <p:cTn id="90" dur="250"/>
                                        <p:tgtEl>
                                          <p:spTgt spid="24"/>
                                        </p:tgtEl>
                                      </p:cBhvr>
                                    </p:animEffect>
                                  </p:childTnLst>
                                </p:cTn>
                              </p:par>
                            </p:childTnLst>
                          </p:cTn>
                        </p:par>
                        <p:par>
                          <p:cTn id="91" fill="hold">
                            <p:stCondLst>
                              <p:cond delay="250"/>
                            </p:stCondLst>
                            <p:childTnLst>
                              <p:par>
                                <p:cTn id="92" presetID="42" presetClass="path" presetSubtype="0" fill="hold" grpId="1" nodeType="afterEffect">
                                  <p:stCondLst>
                                    <p:cond delay="0"/>
                                  </p:stCondLst>
                                  <p:childTnLst>
                                    <p:animMotion origin="layout" path="M -3.90879E-7 4.44444E-6 L -0.40886 0.11481 " pathEditMode="relative" rAng="0" ptsTypes="AA">
                                      <p:cBhvr>
                                        <p:cTn id="93" dur="500" fill="hold"/>
                                        <p:tgtEl>
                                          <p:spTgt spid="24"/>
                                        </p:tgtEl>
                                        <p:attrNameLst>
                                          <p:attrName>ppt_x</p:attrName>
                                          <p:attrName>ppt_y</p:attrName>
                                        </p:attrNameLst>
                                      </p:cBhvr>
                                      <p:rCtr x="-20443" y="5741"/>
                                    </p:animMotion>
                                  </p:childTnLst>
                                </p:cTn>
                              </p:par>
                              <p:par>
                                <p:cTn id="94" presetID="42" presetClass="path" presetSubtype="0" fill="hold" grpId="1" nodeType="withEffect">
                                  <p:stCondLst>
                                    <p:cond delay="0"/>
                                  </p:stCondLst>
                                  <p:childTnLst>
                                    <p:animMotion origin="layout" path="M -3.90879E-7 2.22222E-6 L -0.40769 0.11296 " pathEditMode="relative" rAng="0" ptsTypes="AA">
                                      <p:cBhvr>
                                        <p:cTn id="95" dur="500" fill="hold"/>
                                        <p:tgtEl>
                                          <p:spTgt spid="11"/>
                                        </p:tgtEl>
                                        <p:attrNameLst>
                                          <p:attrName>ppt_x</p:attrName>
                                          <p:attrName>ppt_y</p:attrName>
                                        </p:attrNameLst>
                                      </p:cBhvr>
                                      <p:rCtr x="-20391" y="5648"/>
                                    </p:animMotion>
                                  </p:childTnLst>
                                </p:cTn>
                              </p:par>
                              <p:par>
                                <p:cTn id="96" presetID="22" presetClass="entr" presetSubtype="2"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right)">
                                      <p:cBhvr>
                                        <p:cTn id="98" dur="500"/>
                                        <p:tgtEl>
                                          <p:spTgt spid="26"/>
                                        </p:tgtEl>
                                      </p:cBhvr>
                                    </p:animEffect>
                                  </p:childTnLst>
                                </p:cTn>
                              </p:par>
                            </p:childTnLst>
                          </p:cTn>
                        </p:par>
                        <p:par>
                          <p:cTn id="99" fill="hold">
                            <p:stCondLst>
                              <p:cond delay="750"/>
                            </p:stCondLst>
                            <p:childTnLst>
                              <p:par>
                                <p:cTn id="100" presetID="0" presetClass="path" presetSubtype="0" fill="hold" grpId="6" nodeType="afterEffect">
                                  <p:stCondLst>
                                    <p:cond delay="0"/>
                                  </p:stCondLst>
                                  <p:childTnLst>
                                    <p:animMotion origin="layout" path="M 0.00104 0.31598 L 0.00208 0.46737 L 0.01824 0.48542 L 0.06084 0.4764 L 0.11974 0.46204 L 0.38137 0.33033 L 0.40573 0.30695 " pathEditMode="relative" ptsTypes="AAAAAAA">
                                      <p:cBhvr>
                                        <p:cTn id="101" dur="1500" fill="hold"/>
                                        <p:tgtEl>
                                          <p:spTgt spid="6"/>
                                        </p:tgtEl>
                                        <p:attrNameLst>
                                          <p:attrName>ppt_x</p:attrName>
                                          <p:attrName>ppt_y</p:attrName>
                                        </p:attrNameLst>
                                      </p:cBhvr>
                                    </p:animMotion>
                                  </p:childTnLst>
                                </p:cTn>
                              </p:par>
                            </p:childTnLst>
                          </p:cTn>
                        </p:par>
                        <p:par>
                          <p:cTn id="102" fill="hold">
                            <p:stCondLst>
                              <p:cond delay="2250"/>
                            </p:stCondLst>
                            <p:childTnLst>
                              <p:par>
                                <p:cTn id="103" presetID="10" presetClass="exit" presetSubtype="0" fill="hold" grpId="1" nodeType="afterEffect">
                                  <p:stCondLst>
                                    <p:cond delay="0"/>
                                  </p:stCondLst>
                                  <p:childTnLst>
                                    <p:animEffect transition="out" filter="fade">
                                      <p:cBhvr>
                                        <p:cTn id="104" dur="500"/>
                                        <p:tgtEl>
                                          <p:spTgt spid="10"/>
                                        </p:tgtEl>
                                      </p:cBhvr>
                                    </p:animEffect>
                                    <p:set>
                                      <p:cBhvr>
                                        <p:cTn id="105" dur="1" fill="hold">
                                          <p:stCondLst>
                                            <p:cond delay="499"/>
                                          </p:stCondLst>
                                        </p:cTn>
                                        <p:tgtEl>
                                          <p:spTgt spid="10"/>
                                        </p:tgtEl>
                                        <p:attrNameLst>
                                          <p:attrName>style.visibility</p:attrName>
                                        </p:attrNameLst>
                                      </p:cBhvr>
                                      <p:to>
                                        <p:strVal val="hidden"/>
                                      </p:to>
                                    </p:set>
                                  </p:childTnLst>
                                </p:cTn>
                              </p:par>
                              <p:par>
                                <p:cTn id="106" presetID="10" presetClass="exit" presetSubtype="0" fill="hold" grpId="2" nodeType="with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right)">
                                      <p:cBhvr>
                                        <p:cTn id="116" dur="250"/>
                                        <p:tgtEl>
                                          <p:spTgt spid="27"/>
                                        </p:tgtEl>
                                      </p:cBhvr>
                                    </p:animEffect>
                                  </p:childTnLst>
                                </p:cTn>
                              </p:par>
                              <p:par>
                                <p:cTn id="117" presetID="0" presetClass="path" presetSubtype="0" fill="hold" grpId="7" nodeType="withEffect">
                                  <p:stCondLst>
                                    <p:cond delay="0"/>
                                  </p:stCondLst>
                                  <p:childTnLst>
                                    <p:animMotion origin="layout" path="M 0.40078 0.2988 L 0.39271 0.3402 L 0.28222 0.40588 L 0.0185 0.54834 L -0.01094 0.55782 " pathEditMode="relative" rAng="0" ptsTypes="AAAAA">
                                      <p:cBhvr>
                                        <p:cTn id="118" dur="1000" fill="hold"/>
                                        <p:tgtEl>
                                          <p:spTgt spid="6"/>
                                        </p:tgtEl>
                                        <p:attrNameLst>
                                          <p:attrName>ppt_x</p:attrName>
                                          <p:attrName>ppt_y</p:attrName>
                                        </p:attrNameLst>
                                      </p:cBhvr>
                                      <p:rCtr x="-20586" y="12951"/>
                                    </p:animMotion>
                                  </p:childTnLst>
                                </p:cTn>
                              </p:par>
                              <p:par>
                                <p:cTn id="119" presetID="53" presetClass="entr" presetSubtype="16"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250" fill="hold"/>
                                        <p:tgtEl>
                                          <p:spTgt spid="28"/>
                                        </p:tgtEl>
                                        <p:attrNameLst>
                                          <p:attrName>ppt_w</p:attrName>
                                        </p:attrNameLst>
                                      </p:cBhvr>
                                      <p:tavLst>
                                        <p:tav tm="0">
                                          <p:val>
                                            <p:fltVal val="0"/>
                                          </p:val>
                                        </p:tav>
                                        <p:tav tm="100000">
                                          <p:val>
                                            <p:strVal val="#ppt_w"/>
                                          </p:val>
                                        </p:tav>
                                      </p:tavLst>
                                    </p:anim>
                                    <p:anim calcmode="lin" valueType="num">
                                      <p:cBhvr>
                                        <p:cTn id="122" dur="250" fill="hold"/>
                                        <p:tgtEl>
                                          <p:spTgt spid="28"/>
                                        </p:tgtEl>
                                        <p:attrNameLst>
                                          <p:attrName>ppt_h</p:attrName>
                                        </p:attrNameLst>
                                      </p:cBhvr>
                                      <p:tavLst>
                                        <p:tav tm="0">
                                          <p:val>
                                            <p:fltVal val="0"/>
                                          </p:val>
                                        </p:tav>
                                        <p:tav tm="100000">
                                          <p:val>
                                            <p:strVal val="#ppt_h"/>
                                          </p:val>
                                        </p:tav>
                                      </p:tavLst>
                                    </p:anim>
                                    <p:animEffect transition="in" filter="fade">
                                      <p:cBhvr>
                                        <p:cTn id="123" dur="250"/>
                                        <p:tgtEl>
                                          <p:spTgt spid="28"/>
                                        </p:tgtEl>
                                      </p:cBhvr>
                                    </p:animEffect>
                                  </p:childTnLst>
                                </p:cTn>
                              </p:par>
                              <p:par>
                                <p:cTn id="124" presetID="22" presetClass="exit" presetSubtype="8" fill="hold" grpId="1" nodeType="withEffect">
                                  <p:stCondLst>
                                    <p:cond delay="500"/>
                                  </p:stCondLst>
                                  <p:childTnLst>
                                    <p:animEffect transition="out" filter="wipe(left)">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22" presetClass="exit" presetSubtype="4" fill="hold" grpId="1" nodeType="withEffect">
                                  <p:stCondLst>
                                    <p:cond delay="1000"/>
                                  </p:stCondLst>
                                  <p:childTnLst>
                                    <p:animEffect transition="out" filter="wipe(down)">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par>
                                <p:cTn id="130" presetID="42" presetClass="path" presetSubtype="0" fill="hold" grpId="1" nodeType="withEffect">
                                  <p:stCondLst>
                                    <p:cond delay="1000"/>
                                  </p:stCondLst>
                                  <p:childTnLst>
                                    <p:animMotion origin="layout" path="M 1.17264E-6 -1.48148E-6 L -0.10046 0.26621 " pathEditMode="relative" rAng="0" ptsTypes="AA">
                                      <p:cBhvr>
                                        <p:cTn id="131" dur="500" fill="hold"/>
                                        <p:tgtEl>
                                          <p:spTgt spid="21"/>
                                        </p:tgtEl>
                                        <p:attrNameLst>
                                          <p:attrName>ppt_x</p:attrName>
                                          <p:attrName>ppt_y</p:attrName>
                                        </p:attrNameLst>
                                      </p:cBhvr>
                                      <p:rCtr x="-5029" y="13310"/>
                                    </p:animMotion>
                                  </p:childTnLst>
                                </p:cTn>
                              </p:par>
                              <p:par>
                                <p:cTn id="132" presetID="42" presetClass="path" presetSubtype="0" fill="hold" grpId="1" nodeType="withEffect">
                                  <p:stCondLst>
                                    <p:cond delay="1000"/>
                                  </p:stCondLst>
                                  <p:childTnLst>
                                    <p:animMotion origin="layout" path="M -5.53746E-7 -3.7037E-7 L -0.10645 0.2662 " pathEditMode="relative" rAng="0" ptsTypes="AA">
                                      <p:cBhvr>
                                        <p:cTn id="133" dur="500" fill="hold"/>
                                        <p:tgtEl>
                                          <p:spTgt spid="28"/>
                                        </p:tgtEl>
                                        <p:attrNameLst>
                                          <p:attrName>ppt_x</p:attrName>
                                          <p:attrName>ppt_y</p:attrName>
                                        </p:attrNameLst>
                                      </p:cBhvr>
                                      <p:rCtr x="-5329" y="13310"/>
                                    </p:animMotion>
                                  </p:childTnLst>
                                </p:cTn>
                              </p:par>
                              <p:par>
                                <p:cTn id="134" presetID="22" presetClass="entr" presetSubtype="1" fill="hold" grpId="0" nodeType="withEffect">
                                  <p:stCondLst>
                                    <p:cond delay="1000"/>
                                  </p:stCondLst>
                                  <p:childTnLst>
                                    <p:set>
                                      <p:cBhvr>
                                        <p:cTn id="135" dur="1" fill="hold">
                                          <p:stCondLst>
                                            <p:cond delay="0"/>
                                          </p:stCondLst>
                                        </p:cTn>
                                        <p:tgtEl>
                                          <p:spTgt spid="29"/>
                                        </p:tgtEl>
                                        <p:attrNameLst>
                                          <p:attrName>style.visibility</p:attrName>
                                        </p:attrNameLst>
                                      </p:cBhvr>
                                      <p:to>
                                        <p:strVal val="visible"/>
                                      </p:to>
                                    </p:set>
                                    <p:animEffect transition="in" filter="wipe(up)">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0" presetClass="path" presetSubtype="0" fill="hold" grpId="9" nodeType="clickEffect">
                                  <p:stCondLst>
                                    <p:cond delay="0"/>
                                  </p:stCondLst>
                                  <p:childTnLst>
                                    <p:animMotion origin="layout" path="M -0.0142 0.57193 L -0.02697 0.58141 L -0.04599 0.56637 L -0.0512 0.51388 L -0.05224 0.00717 L -0.04599 -0.01341 L -0.03322 -0.02659 L -0.01746 -0.02474 L -0.0069 -0.00786 L -0.00052 0.0148 L -0.00052 0.46693 L 0.01538 0.48566 L 0.05551 0.47433 L 0.0787 0.14801 " pathEditMode="relative" ptsTypes="AAAAAAAAAAAAAA">
                                      <p:cBhvr>
                                        <p:cTn id="140" dur="1750" fill="hold"/>
                                        <p:tgtEl>
                                          <p:spTgt spid="6"/>
                                        </p:tgtEl>
                                        <p:attrNameLst>
                                          <p:attrName>ppt_x</p:attrName>
                                          <p:attrName>ppt_y</p:attrName>
                                        </p:attrNameLst>
                                      </p:cBhvr>
                                    </p:animMotion>
                                  </p:childTnLst>
                                </p:cTn>
                              </p:par>
                              <p:par>
                                <p:cTn id="141" presetID="10" presetClass="exit" presetSubtype="0" fill="hold" grpId="2" nodeType="withEffect">
                                  <p:stCondLst>
                                    <p:cond delay="1750"/>
                                  </p:stCondLst>
                                  <p:childTnLst>
                                    <p:animEffect transition="out" filter="fade">
                                      <p:cBhvr>
                                        <p:cTn id="142" dur="500"/>
                                        <p:tgtEl>
                                          <p:spTgt spid="21"/>
                                        </p:tgtEl>
                                      </p:cBhvr>
                                    </p:animEffect>
                                    <p:set>
                                      <p:cBhvr>
                                        <p:cTn id="143" dur="1" fill="hold">
                                          <p:stCondLst>
                                            <p:cond delay="499"/>
                                          </p:stCondLst>
                                        </p:cTn>
                                        <p:tgtEl>
                                          <p:spTgt spid="21"/>
                                        </p:tgtEl>
                                        <p:attrNameLst>
                                          <p:attrName>style.visibility</p:attrName>
                                        </p:attrNameLst>
                                      </p:cBhvr>
                                      <p:to>
                                        <p:strVal val="hidden"/>
                                      </p:to>
                                    </p:set>
                                  </p:childTnLst>
                                </p:cTn>
                              </p:par>
                              <p:par>
                                <p:cTn id="144" presetID="10" presetClass="exit" presetSubtype="0" fill="hold" grpId="2" nodeType="withEffect">
                                  <p:stCondLst>
                                    <p:cond delay="1750"/>
                                  </p:stCondLst>
                                  <p:childTnLst>
                                    <p:animEffect transition="out" filter="fade">
                                      <p:cBhvr>
                                        <p:cTn id="145" dur="500"/>
                                        <p:tgtEl>
                                          <p:spTgt spid="28"/>
                                        </p:tgtEl>
                                      </p:cBhvr>
                                    </p:animEffect>
                                    <p:set>
                                      <p:cBhvr>
                                        <p:cTn id="146" dur="1" fill="hold">
                                          <p:stCondLst>
                                            <p:cond delay="499"/>
                                          </p:stCondLst>
                                        </p:cTn>
                                        <p:tgtEl>
                                          <p:spTgt spid="28"/>
                                        </p:tgtEl>
                                        <p:attrNameLst>
                                          <p:attrName>style.visibility</p:attrName>
                                        </p:attrNameLst>
                                      </p:cBhvr>
                                      <p:to>
                                        <p:strVal val="hidden"/>
                                      </p:to>
                                    </p:set>
                                  </p:childTnLst>
                                </p:cTn>
                              </p:par>
                              <p:par>
                                <p:cTn id="147" presetID="10" presetClass="exit" presetSubtype="0" fill="hold" grpId="1" nodeType="withEffect">
                                  <p:stCondLst>
                                    <p:cond delay="1750"/>
                                  </p:stCondLst>
                                  <p:childTnLst>
                                    <p:animEffect transition="out" filter="fade">
                                      <p:cBhvr>
                                        <p:cTn id="148" dur="500"/>
                                        <p:tgtEl>
                                          <p:spTgt spid="22"/>
                                        </p:tgtEl>
                                      </p:cBhvr>
                                    </p:animEffect>
                                    <p:set>
                                      <p:cBhvr>
                                        <p:cTn id="149" dur="1" fill="hold">
                                          <p:stCondLst>
                                            <p:cond delay="499"/>
                                          </p:stCondLst>
                                        </p:cTn>
                                        <p:tgtEl>
                                          <p:spTgt spid="22"/>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0" presetClass="path" presetSubtype="0" fill="hold" grpId="8" nodeType="clickEffect">
                                  <p:stCondLst>
                                    <p:cond delay="0"/>
                                  </p:stCondLst>
                                  <p:childTnLst>
                                    <p:animMotion origin="layout" path="M 0.06515 0.15657 L 0.05394 0.24838 L 0.04078 0.45028 L 0.02059 0.49884 L -0.00078 0.54371 L -0.02306 0.57794 L -0.04938 0.5599 L -0.05146 0.4556 L -0.05355 0.142 L -0.05146 0.00139 L -0.0383 -0.02544 L -0.01902 -0.03099 L -0.00586 -0.01295 L 0.00026 0.02845 L 0.00235 0.09505 L 0.00013 0.51943 " pathEditMode="relative" rAng="0" ptsTypes="AAAAAAAAAAAAAAAA">
                                      <p:cBhvr>
                                        <p:cTn id="153" dur="2250" fill="hold"/>
                                        <p:tgtEl>
                                          <p:spTgt spid="6"/>
                                        </p:tgtEl>
                                        <p:attrNameLst>
                                          <p:attrName>ppt_x</p:attrName>
                                          <p:attrName>ppt_y</p:attrName>
                                        </p:attrNameLst>
                                      </p:cBhvr>
                                      <p:rCtr x="-5941" y="11679"/>
                                    </p:animMotion>
                                  </p:childTnLst>
                                </p:cTn>
                              </p:par>
                              <p:par>
                                <p:cTn id="154" presetID="22" presetClass="entr" presetSubtype="1"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wipe(up)">
                                      <p:cBhvr>
                                        <p:cTn id="156" dur="500"/>
                                        <p:tgtEl>
                                          <p:spTgt spid="31"/>
                                        </p:tgtEl>
                                      </p:cBhvr>
                                    </p:animEffect>
                                  </p:childTnLst>
                                </p:cTn>
                              </p:par>
                              <p:par>
                                <p:cTn id="157" presetID="22" presetClass="exit" presetSubtype="4" fill="hold" grpId="1" nodeType="withEffect">
                                  <p:stCondLst>
                                    <p:cond delay="750"/>
                                  </p:stCondLst>
                                  <p:childTnLst>
                                    <p:animEffect transition="out" filter="wipe(down)">
                                      <p:cBhvr>
                                        <p:cTn id="158" dur="250"/>
                                        <p:tgtEl>
                                          <p:spTgt spid="29"/>
                                        </p:tgtEl>
                                      </p:cBhvr>
                                    </p:animEffect>
                                    <p:set>
                                      <p:cBhvr>
                                        <p:cTn id="159" dur="1" fill="hold">
                                          <p:stCondLst>
                                            <p:cond delay="249"/>
                                          </p:stCondLst>
                                        </p:cTn>
                                        <p:tgtEl>
                                          <p:spTgt spid="29"/>
                                        </p:tgtEl>
                                        <p:attrNameLst>
                                          <p:attrName>style.visibility</p:attrName>
                                        </p:attrNameLst>
                                      </p:cBhvr>
                                      <p:to>
                                        <p:strVal val="hidden"/>
                                      </p:to>
                                    </p:set>
                                  </p:childTnLst>
                                </p:cTn>
                              </p:par>
                              <p:par>
                                <p:cTn id="160" presetID="22" presetClass="exit" presetSubtype="1" fill="hold" grpId="1" nodeType="withEffect">
                                  <p:stCondLst>
                                    <p:cond delay="1000"/>
                                  </p:stCondLst>
                                  <p:childTnLst>
                                    <p:animEffect transition="out" filter="wipe(up)">
                                      <p:cBhvr>
                                        <p:cTn id="161" dur="250"/>
                                        <p:tgtEl>
                                          <p:spTgt spid="31"/>
                                        </p:tgtEl>
                                      </p:cBhvr>
                                    </p:animEffect>
                                    <p:set>
                                      <p:cBhvr>
                                        <p:cTn id="162" dur="1" fill="hold">
                                          <p:stCondLst>
                                            <p:cond delay="24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13" grpId="0" animBg="1"/>
      <p:bldP spid="14" grpId="0" animBg="1"/>
      <p:bldP spid="18" grpId="0" animBg="1"/>
      <p:bldP spid="18" grpId="1" animBg="1"/>
      <p:bldP spid="11" grpId="0" animBg="1"/>
      <p:bldP spid="11" grpId="1" animBg="1"/>
      <p:bldP spid="11" grpId="2" animBg="1"/>
      <p:bldP spid="10" grpId="0" animBg="1"/>
      <p:bldP spid="10" grpId="1" animBg="1"/>
      <p:bldP spid="12" grpId="0" animBg="1"/>
      <p:bldP spid="12" grpId="1" animBg="1"/>
      <p:bldP spid="21" grpId="0" animBg="1"/>
      <p:bldP spid="21" grpId="1" animBg="1"/>
      <p:bldP spid="21" grpId="2" animBg="1"/>
      <p:bldP spid="22" grpId="0" animBg="1"/>
      <p:bldP spid="22" grpId="1" animBg="1"/>
      <p:bldP spid="23" grpId="0" animBg="1"/>
      <p:bldP spid="23" grpId="1" animBg="1"/>
      <p:bldP spid="24" grpId="0" animBg="1"/>
      <p:bldP spid="24" grpId="1" animBg="1"/>
      <p:bldP spid="24" grpId="2" animBg="1"/>
      <p:bldP spid="26" grpId="0" animBg="1"/>
      <p:bldP spid="26" grpId="1" animBg="1"/>
      <p:bldP spid="27" grpId="0" animBg="1"/>
      <p:bldP spid="27" grpId="1" animBg="1"/>
      <p:bldP spid="28" grpId="0" animBg="1"/>
      <p:bldP spid="28" grpId="1" animBg="1"/>
      <p:bldP spid="28" grpId="2" animBg="1"/>
      <p:bldP spid="29" grpId="0" animBg="1"/>
      <p:bldP spid="29" grpId="1"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31" grpId="0" animBg="1"/>
      <p:bldP spid="3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&amp; </a:t>
            </a:r>
            <a:r>
              <a:rPr lang="en-US" dirty="0" err="1" smtClean="0"/>
              <a:t>Async</a:t>
            </a:r>
            <a:r>
              <a:rPr lang="en-US" dirty="0" smtClean="0"/>
              <a:t> I/O</a:t>
            </a:r>
            <a:endParaRPr lang="en-US" dirty="0"/>
          </a:p>
        </p:txBody>
      </p:sp>
      <p:pic>
        <p:nvPicPr>
          <p:cNvPr id="5" name="Picture 4"/>
          <p:cNvPicPr>
            <a:picLocks noChangeAspect="1"/>
          </p:cNvPicPr>
          <p:nvPr/>
        </p:nvPicPr>
        <p:blipFill>
          <a:blip r:embed="rId3"/>
          <a:stretch>
            <a:fillRect/>
          </a:stretch>
        </p:blipFill>
        <p:spPr>
          <a:xfrm>
            <a:off x="2086543" y="1839220"/>
            <a:ext cx="8699855" cy="4411484"/>
          </a:xfrm>
          <a:prstGeom prst="rect">
            <a:avLst/>
          </a:prstGeom>
          <a:solidFill>
            <a:srgbClr val="00B0F0"/>
          </a:solidFill>
        </p:spPr>
      </p:pic>
    </p:spTree>
    <p:extLst>
      <p:ext uri="{BB962C8B-B14F-4D97-AF65-F5344CB8AC3E}">
        <p14:creationId xmlns:p14="http://schemas.microsoft.com/office/powerpoint/2010/main" val="1965808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normAutofit fontScale="90000"/>
          </a:bodyPr>
          <a:lstStyle/>
          <a:p>
            <a:r>
              <a:rPr lang="en-US" dirty="0" err="1"/>
              <a:t>Async</a:t>
            </a:r>
            <a:r>
              <a:rPr lang="en-US" dirty="0"/>
              <a:t> in </a:t>
            </a:r>
            <a:r>
              <a:rPr lang="en-US" dirty="0" err="1"/>
              <a:t>ASP.Net</a:t>
            </a:r>
            <a:r>
              <a:rPr lang="en-US" dirty="0"/>
              <a:t> </a:t>
            </a:r>
            <a:r>
              <a:rPr lang="en-US" dirty="0" err="1"/>
              <a:t>WebForms</a:t>
            </a:r>
            <a:r>
              <a:rPr lang="en-US" dirty="0"/>
              <a:t/>
            </a:r>
            <a:br>
              <a:rPr lang="en-US" dirty="0"/>
            </a:br>
            <a:endParaRPr lang="en-US" dirty="0"/>
          </a:p>
        </p:txBody>
      </p:sp>
    </p:spTree>
    <p:extLst>
      <p:ext uri="{BB962C8B-B14F-4D97-AF65-F5344CB8AC3E}">
        <p14:creationId xmlns:p14="http://schemas.microsoft.com/office/powerpoint/2010/main" val="366547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7727" y="1187651"/>
            <a:ext cx="9916420" cy="2689867"/>
          </a:xfrm>
          <a:solidFill>
            <a:srgbClr val="00B0F0"/>
          </a:solidFill>
          <a:scene3d>
            <a:camera prst="orthographicFront"/>
            <a:lightRig rig="threePt" dir="t"/>
          </a:scene3d>
          <a:sp3d>
            <a:bevelT/>
          </a:sp3d>
        </p:spPr>
        <p:txBody>
          <a:bodyPr/>
          <a:lstStyle/>
          <a:p>
            <a:pPr lvl="0"/>
            <a:r>
              <a:rPr lang="en-US" dirty="0" smtClean="0"/>
              <a:t>Part </a:t>
            </a:r>
            <a:r>
              <a:rPr lang="en-US" dirty="0"/>
              <a:t>1 : </a:t>
            </a:r>
            <a:r>
              <a:rPr lang="en-US" dirty="0" smtClean="0"/>
              <a:t>Introduction : </a:t>
            </a:r>
            <a:r>
              <a:rPr lang="en-US" sz="4000" dirty="0"/>
              <a:t>Asynchronous Programming in C#</a:t>
            </a:r>
          </a:p>
        </p:txBody>
      </p:sp>
    </p:spTree>
    <p:extLst>
      <p:ext uri="{BB962C8B-B14F-4D97-AF65-F5344CB8AC3E}">
        <p14:creationId xmlns:p14="http://schemas.microsoft.com/office/powerpoint/2010/main" val="81450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ASP.NET Asynchronous Page lifecycle</a:t>
            </a:r>
            <a:endParaRPr lang="en-US" dirty="0"/>
          </a:p>
        </p:txBody>
      </p:sp>
      <p:sp>
        <p:nvSpPr>
          <p:cNvPr id="4" name="Rectangle 3"/>
          <p:cNvSpPr/>
          <p:nvPr/>
        </p:nvSpPr>
        <p:spPr>
          <a:xfrm>
            <a:off x="4775731" y="2202037"/>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Init</a:t>
            </a:r>
            <a:endParaRPr lang="en-US" b="1" dirty="0">
              <a:solidFill>
                <a:srgbClr val="0070C0"/>
              </a:solidFill>
            </a:endParaRPr>
          </a:p>
        </p:txBody>
      </p:sp>
      <p:cxnSp>
        <p:nvCxnSpPr>
          <p:cNvPr id="6" name="Straight Arrow Connector 5"/>
          <p:cNvCxnSpPr>
            <a:stCxn id="4" idx="2"/>
          </p:cNvCxnSpPr>
          <p:nvPr/>
        </p:nvCxnSpPr>
        <p:spPr>
          <a:xfrm>
            <a:off x="5892882" y="2811551"/>
            <a:ext cx="0" cy="53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775731" y="3336938"/>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Load</a:t>
            </a:r>
            <a:endParaRPr lang="en-US" b="1" dirty="0">
              <a:solidFill>
                <a:srgbClr val="0070C0"/>
              </a:solidFill>
            </a:endParaRPr>
          </a:p>
        </p:txBody>
      </p:sp>
      <p:cxnSp>
        <p:nvCxnSpPr>
          <p:cNvPr id="8" name="Straight Arrow Connector 7"/>
          <p:cNvCxnSpPr>
            <a:stCxn id="7" idx="2"/>
          </p:cNvCxnSpPr>
          <p:nvPr/>
        </p:nvCxnSpPr>
        <p:spPr>
          <a:xfrm>
            <a:off x="5892882" y="3946451"/>
            <a:ext cx="0" cy="533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75731" y="4479776"/>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PreRender</a:t>
            </a:r>
            <a:endParaRPr lang="en-US" b="1" dirty="0">
              <a:solidFill>
                <a:srgbClr val="0070C0"/>
              </a:solidFill>
            </a:endParaRPr>
          </a:p>
        </p:txBody>
      </p:sp>
      <p:cxnSp>
        <p:nvCxnSpPr>
          <p:cNvPr id="10" name="Straight Arrow Connector 9"/>
          <p:cNvCxnSpPr>
            <a:stCxn id="9" idx="2"/>
            <a:endCxn id="11" idx="0"/>
          </p:cNvCxnSpPr>
          <p:nvPr/>
        </p:nvCxnSpPr>
        <p:spPr>
          <a:xfrm flipH="1">
            <a:off x="5892882" y="5089291"/>
            <a:ext cx="0" cy="7269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75731" y="5816261"/>
            <a:ext cx="2234301" cy="609514"/>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PreRender</a:t>
            </a:r>
          </a:p>
          <a:p>
            <a:pPr algn="ctr">
              <a:defRPr/>
            </a:pPr>
            <a:r>
              <a:rPr lang="sv-SE" b="1" dirty="0">
                <a:solidFill>
                  <a:srgbClr val="0070C0"/>
                </a:solidFill>
              </a:rPr>
              <a:t>Complete</a:t>
            </a:r>
            <a:endParaRPr lang="en-US" b="1" dirty="0">
              <a:solidFill>
                <a:srgbClr val="0070C0"/>
              </a:solidFill>
            </a:endParaRPr>
          </a:p>
        </p:txBody>
      </p:sp>
      <p:cxnSp>
        <p:nvCxnSpPr>
          <p:cNvPr id="5" name="Elbow Connector 4"/>
          <p:cNvCxnSpPr>
            <a:stCxn id="9" idx="2"/>
            <a:endCxn id="12" idx="0"/>
          </p:cNvCxnSpPr>
          <p:nvPr/>
        </p:nvCxnSpPr>
        <p:spPr>
          <a:xfrm rot="5400000" flipH="1" flipV="1">
            <a:off x="7873285" y="3108886"/>
            <a:ext cx="0" cy="3960807"/>
          </a:xfrm>
          <a:prstGeom prst="bentConnector5">
            <a:avLst>
              <a:gd name="adj1" fmla="val -11430000000"/>
              <a:gd name="adj2" fmla="val 51282"/>
              <a:gd name="adj3" fmla="val 11430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838097" y="5089291"/>
            <a:ext cx="2031183" cy="726972"/>
          </a:xfrm>
          <a:prstGeom prst="rect">
            <a:avLst/>
          </a:prstGeom>
          <a:solidFill>
            <a:srgbClr val="00B0F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b="1" dirty="0">
                <a:solidFill>
                  <a:srgbClr val="0070C0"/>
                </a:solidFill>
              </a:rPr>
              <a:t>Async calls</a:t>
            </a:r>
            <a:endParaRPr lang="en-US" b="1" dirty="0">
              <a:solidFill>
                <a:srgbClr val="0070C0"/>
              </a:solidFill>
            </a:endParaRPr>
          </a:p>
        </p:txBody>
      </p:sp>
      <p:cxnSp>
        <p:nvCxnSpPr>
          <p:cNvPr id="16" name="Elbow Connector 15"/>
          <p:cNvCxnSpPr>
            <a:stCxn id="12" idx="2"/>
            <a:endCxn id="11" idx="0"/>
          </p:cNvCxnSpPr>
          <p:nvPr/>
        </p:nvCxnSpPr>
        <p:spPr>
          <a:xfrm rot="5400000">
            <a:off x="7875400" y="3835858"/>
            <a:ext cx="12698" cy="3960807"/>
          </a:xfrm>
          <a:prstGeom prst="bentConnector5">
            <a:avLst>
              <a:gd name="adj1" fmla="val 2733346"/>
              <a:gd name="adj2" fmla="val 48718"/>
              <a:gd name="adj3" fmla="val -210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68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ASP.NET </a:t>
            </a:r>
            <a:r>
              <a:rPr lang="en-US" dirty="0" err="1" smtClean="0"/>
              <a:t>WebForm</a:t>
            </a:r>
            <a:endParaRPr lang="en-US" dirty="0"/>
          </a:p>
        </p:txBody>
      </p:sp>
    </p:spTree>
    <p:extLst>
      <p:ext uri="{BB962C8B-B14F-4D97-AF65-F5344CB8AC3E}">
        <p14:creationId xmlns:p14="http://schemas.microsoft.com/office/powerpoint/2010/main" val="4446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058" dirty="0"/>
              <a:t>Parallelism</a:t>
            </a:r>
          </a:p>
        </p:txBody>
      </p:sp>
    </p:spTree>
    <p:extLst>
      <p:ext uri="{BB962C8B-B14F-4D97-AF65-F5344CB8AC3E}">
        <p14:creationId xmlns:p14="http://schemas.microsoft.com/office/powerpoint/2010/main" val="354414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parallelism</a:t>
            </a:r>
            <a:endParaRPr lang="en-US" dirty="0"/>
          </a:p>
        </p:txBody>
      </p:sp>
      <p:sp>
        <p:nvSpPr>
          <p:cNvPr id="3" name="Text Placeholder 2"/>
          <p:cNvSpPr>
            <a:spLocks noGrp="1"/>
          </p:cNvSpPr>
          <p:nvPr>
            <p:ph type="body" sz="quarter" idx="10"/>
          </p:nvPr>
        </p:nvSpPr>
        <p:spPr>
          <a:xfrm>
            <a:off x="269239" y="1189495"/>
            <a:ext cx="11653523" cy="3047436"/>
          </a:xfrm>
        </p:spPr>
        <p:txBody>
          <a:bodyPr>
            <a:normAutofit/>
          </a:bodyPr>
          <a:lstStyle/>
          <a:p>
            <a:r>
              <a:rPr lang="en-US" dirty="0" smtClean="0"/>
              <a:t>Multiple asynchronous operations</a:t>
            </a:r>
          </a:p>
          <a:p>
            <a:r>
              <a:rPr lang="en-US" sz="1961" dirty="0"/>
              <a:t>Two or more </a:t>
            </a:r>
            <a:r>
              <a:rPr lang="en-US" sz="1961" dirty="0" err="1"/>
              <a:t>awaitable</a:t>
            </a:r>
            <a:r>
              <a:rPr lang="en-US" sz="1961" dirty="0"/>
              <a:t> operations</a:t>
            </a:r>
          </a:p>
          <a:p>
            <a:r>
              <a:rPr lang="en-US" sz="1961" dirty="0"/>
              <a:t>No additional threads used</a:t>
            </a:r>
          </a:p>
          <a:p>
            <a:r>
              <a:rPr lang="en-US" dirty="0" smtClean="0"/>
              <a:t>Multiple synchronous operations</a:t>
            </a:r>
          </a:p>
          <a:p>
            <a:r>
              <a:rPr lang="en-US" sz="1961" dirty="0" err="1"/>
              <a:t>Task.Run</a:t>
            </a:r>
            <a:r>
              <a:rPr lang="en-US" sz="1961" dirty="0"/>
              <a:t>, </a:t>
            </a:r>
            <a:r>
              <a:rPr lang="en-US" sz="1961" dirty="0" err="1"/>
              <a:t>ThreadPool.QueueUserWorkItem</a:t>
            </a:r>
            <a:r>
              <a:rPr lang="en-US" sz="1961" dirty="0"/>
              <a:t>, etc.</a:t>
            </a:r>
          </a:p>
          <a:p>
            <a:r>
              <a:rPr lang="en-US" sz="1961" dirty="0"/>
              <a:t>Each operation uses a thread</a:t>
            </a:r>
          </a:p>
          <a:p>
            <a:r>
              <a:rPr lang="en-US" sz="1961" dirty="0"/>
              <a:t>Same thread pool as ASP.NET</a:t>
            </a:r>
          </a:p>
        </p:txBody>
      </p:sp>
    </p:spTree>
    <p:extLst>
      <p:ext uri="{BB962C8B-B14F-4D97-AF65-F5344CB8AC3E}">
        <p14:creationId xmlns:p14="http://schemas.microsoft.com/office/powerpoint/2010/main" val="411649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Parallelism</a:t>
            </a:r>
            <a:endParaRPr lang="en-US" dirty="0"/>
          </a:p>
        </p:txBody>
      </p:sp>
    </p:spTree>
    <p:extLst>
      <p:ext uri="{BB962C8B-B14F-4D97-AF65-F5344CB8AC3E}">
        <p14:creationId xmlns:p14="http://schemas.microsoft.com/office/powerpoint/2010/main" val="224338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normAutofit fontScale="90000"/>
          </a:bodyPr>
          <a:lstStyle/>
          <a:p>
            <a:r>
              <a:rPr lang="en-US" dirty="0" err="1"/>
              <a:t>Async</a:t>
            </a:r>
            <a:r>
              <a:rPr lang="en-US" dirty="0"/>
              <a:t> in ASP.NET WebAPI/MVC</a:t>
            </a:r>
            <a:br>
              <a:rPr lang="en-US" dirty="0"/>
            </a:br>
            <a:endParaRPr lang="en-US" dirty="0"/>
          </a:p>
        </p:txBody>
      </p:sp>
    </p:spTree>
    <p:extLst>
      <p:ext uri="{BB962C8B-B14F-4D97-AF65-F5344CB8AC3E}">
        <p14:creationId xmlns:p14="http://schemas.microsoft.com/office/powerpoint/2010/main" val="30578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ASP.NET </a:t>
            </a:r>
            <a:r>
              <a:rPr lang="en-US" dirty="0" err="1" smtClean="0"/>
              <a:t>WebAPI</a:t>
            </a:r>
            <a:r>
              <a:rPr lang="en-US" dirty="0" smtClean="0"/>
              <a:t>/MVC</a:t>
            </a:r>
            <a:endParaRPr lang="en-US" dirty="0"/>
          </a:p>
        </p:txBody>
      </p:sp>
    </p:spTree>
    <p:extLst>
      <p:ext uri="{BB962C8B-B14F-4D97-AF65-F5344CB8AC3E}">
        <p14:creationId xmlns:p14="http://schemas.microsoft.com/office/powerpoint/2010/main" val="43465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Benchmark</a:t>
            </a:r>
            <a:endParaRPr lang="en-US" dirty="0"/>
          </a:p>
        </p:txBody>
      </p:sp>
    </p:spTree>
    <p:extLst>
      <p:ext uri="{BB962C8B-B14F-4D97-AF65-F5344CB8AC3E}">
        <p14:creationId xmlns:p14="http://schemas.microsoft.com/office/powerpoint/2010/main" val="77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515575"/>
            <a:ext cx="5915025"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2186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1486938"/>
            <a:ext cx="592455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0174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a:xfrm>
            <a:off x="646111" y="1189495"/>
            <a:ext cx="11276651" cy="2462087"/>
          </a:xfrm>
        </p:spPr>
        <p:txBody>
          <a:bodyPr>
            <a:normAutofit/>
          </a:bodyPr>
          <a:lstStyle/>
          <a:p>
            <a:r>
              <a:rPr lang="en-US" sz="3529" dirty="0" smtClean="0"/>
              <a:t>Sync./</a:t>
            </a:r>
            <a:r>
              <a:rPr lang="en-US" sz="3529" dirty="0" err="1" smtClean="0"/>
              <a:t>Async</a:t>
            </a:r>
            <a:r>
              <a:rPr lang="en-US" sz="3529" dirty="0" smtClean="0"/>
              <a:t> Programming Models</a:t>
            </a:r>
            <a:endParaRPr lang="en-US" sz="3529" dirty="0"/>
          </a:p>
          <a:p>
            <a:r>
              <a:rPr lang="en-US" sz="3529" dirty="0"/>
              <a:t>Asynchronous Programming in Web Forms</a:t>
            </a:r>
          </a:p>
          <a:p>
            <a:r>
              <a:rPr lang="en-US" sz="3529" dirty="0"/>
              <a:t>Asynchronous Programming in </a:t>
            </a:r>
            <a:r>
              <a:rPr lang="en-US" sz="3529" dirty="0" smtClean="0"/>
              <a:t>MVC</a:t>
            </a:r>
            <a:endParaRPr lang="en-US" sz="3529" dirty="0"/>
          </a:p>
        </p:txBody>
      </p:sp>
    </p:spTree>
    <p:extLst>
      <p:ext uri="{BB962C8B-B14F-4D97-AF65-F5344CB8AC3E}">
        <p14:creationId xmlns:p14="http://schemas.microsoft.com/office/powerpoint/2010/main" val="285301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9302" y="1187643"/>
            <a:ext cx="9859116" cy="2724599"/>
          </a:xfrm>
          <a:solidFill>
            <a:srgbClr val="00B0F0"/>
          </a:solidFill>
          <a:scene3d>
            <a:camera prst="orthographicFront"/>
            <a:lightRig rig="threePt" dir="t"/>
          </a:scene3d>
          <a:sp3d>
            <a:bevelT/>
          </a:sp3d>
        </p:spPr>
        <p:txBody>
          <a:bodyPr/>
          <a:lstStyle/>
          <a:p>
            <a:pPr lvl="0"/>
            <a:r>
              <a:rPr lang="en-US" dirty="0"/>
              <a:t>Part 2 : Deep Dive : </a:t>
            </a:r>
            <a:r>
              <a:rPr lang="en-US" sz="4000" dirty="0"/>
              <a:t>Asynchronous Programming in C#</a:t>
            </a:r>
          </a:p>
        </p:txBody>
      </p:sp>
    </p:spTree>
    <p:extLst>
      <p:ext uri="{BB962C8B-B14F-4D97-AF65-F5344CB8AC3E}">
        <p14:creationId xmlns:p14="http://schemas.microsoft.com/office/powerpoint/2010/main" val="344395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I/O operations</a:t>
            </a:r>
            <a:br>
              <a:rPr lang="en-US" dirty="0" smtClean="0"/>
            </a:br>
            <a:r>
              <a:rPr lang="en-US" sz="3921" dirty="0"/>
              <a:t>Error conditions</a:t>
            </a:r>
          </a:p>
        </p:txBody>
      </p:sp>
    </p:spTree>
    <p:extLst>
      <p:ext uri="{BB962C8B-B14F-4D97-AF65-F5344CB8AC3E}">
        <p14:creationId xmlns:p14="http://schemas.microsoft.com/office/powerpoint/2010/main" val="237059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Cancellation tokens</a:t>
            </a:r>
            <a:endParaRPr lang="en-US" dirty="0"/>
          </a:p>
        </p:txBody>
      </p:sp>
    </p:spTree>
    <p:extLst>
      <p:ext uri="{BB962C8B-B14F-4D97-AF65-F5344CB8AC3E}">
        <p14:creationId xmlns:p14="http://schemas.microsoft.com/office/powerpoint/2010/main" val="53948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Async in an </a:t>
            </a:r>
            <a:r>
              <a:rPr lang="en-US" dirty="0" err="1" smtClean="0"/>
              <a:t>HttpHandler</a:t>
            </a:r>
            <a:endParaRPr lang="en-US" dirty="0"/>
          </a:p>
        </p:txBody>
      </p:sp>
    </p:spTree>
    <p:extLst>
      <p:ext uri="{BB962C8B-B14F-4D97-AF65-F5344CB8AC3E}">
        <p14:creationId xmlns:p14="http://schemas.microsoft.com/office/powerpoint/2010/main" val="289177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Tips, tricks &amp; no-</a:t>
            </a:r>
            <a:r>
              <a:rPr lang="en-US" dirty="0" err="1" smtClean="0"/>
              <a:t>nos</a:t>
            </a:r>
            <a:endParaRPr lang="en-US" dirty="0"/>
          </a:p>
        </p:txBody>
      </p:sp>
    </p:spTree>
    <p:extLst>
      <p:ext uri="{BB962C8B-B14F-4D97-AF65-F5344CB8AC3E}">
        <p14:creationId xmlns:p14="http://schemas.microsoft.com/office/powerpoint/2010/main" val="414728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work on “background threads”</a:t>
            </a:r>
            <a:endParaRPr lang="en-US" dirty="0"/>
          </a:p>
        </p:txBody>
      </p:sp>
      <p:sp>
        <p:nvSpPr>
          <p:cNvPr id="3" name="Text Placeholder 2"/>
          <p:cNvSpPr>
            <a:spLocks noGrp="1"/>
          </p:cNvSpPr>
          <p:nvPr>
            <p:ph type="body" sz="quarter" idx="10"/>
          </p:nvPr>
        </p:nvSpPr>
        <p:spPr>
          <a:xfrm>
            <a:off x="269239" y="1835539"/>
            <a:ext cx="11653523" cy="2848297"/>
          </a:xfrm>
        </p:spPr>
        <p:txBody>
          <a:bodyPr/>
          <a:lstStyle/>
          <a:p>
            <a:r>
              <a:rPr lang="en-US" dirty="0" smtClean="0"/>
              <a:t>There are no background threads on servers</a:t>
            </a:r>
          </a:p>
          <a:p>
            <a:r>
              <a:rPr lang="en-US" sz="2353" dirty="0"/>
              <a:t>All threads come form the same pool used to serve requests</a:t>
            </a:r>
          </a:p>
          <a:p>
            <a:r>
              <a:rPr lang="en-US" sz="2353" dirty="0"/>
              <a:t>Moving to another thread just adds cost</a:t>
            </a:r>
          </a:p>
          <a:p>
            <a:endParaRPr lang="en-US" sz="1961" dirty="0"/>
          </a:p>
          <a:p>
            <a:r>
              <a:rPr lang="en-US" dirty="0" smtClean="0"/>
              <a:t>Use </a:t>
            </a:r>
            <a:r>
              <a:rPr lang="en-US" dirty="0" err="1" smtClean="0"/>
              <a:t>Task.FromResult</a:t>
            </a:r>
            <a:r>
              <a:rPr lang="en-US" dirty="0" smtClean="0"/>
              <a:t> if result needs to look async </a:t>
            </a:r>
          </a:p>
          <a:p>
            <a:r>
              <a:rPr lang="en-US" sz="1961" dirty="0" err="1"/>
              <a:t>TaskCompletionSource</a:t>
            </a:r>
            <a:r>
              <a:rPr lang="en-US" sz="1961" dirty="0"/>
              <a:t>&lt;T&gt; if you need to return non-result (faulted, cancelled, etc.)</a:t>
            </a:r>
            <a:endParaRPr lang="en-US" dirty="0" smtClean="0"/>
          </a:p>
        </p:txBody>
      </p:sp>
    </p:spTree>
    <p:extLst>
      <p:ext uri="{BB962C8B-B14F-4D97-AF65-F5344CB8AC3E}">
        <p14:creationId xmlns:p14="http://schemas.microsoft.com/office/powerpoint/2010/main" val="326859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ASP.NET </a:t>
            </a:r>
            <a:r>
              <a:rPr lang="en-US" dirty="0" err="1" smtClean="0"/>
              <a:t>intrinsics</a:t>
            </a:r>
            <a:r>
              <a:rPr lang="en-US" dirty="0" smtClean="0"/>
              <a:t> on worker </a:t>
            </a:r>
            <a:r>
              <a:rPr lang="en-US" dirty="0"/>
              <a:t>t</a:t>
            </a:r>
            <a:r>
              <a:rPr lang="en-US" dirty="0" smtClean="0"/>
              <a:t>hreads</a:t>
            </a:r>
            <a:endParaRPr lang="en-US" dirty="0"/>
          </a:p>
        </p:txBody>
      </p:sp>
      <p:sp>
        <p:nvSpPr>
          <p:cNvPr id="3" name="Text Placeholder 2"/>
          <p:cNvSpPr>
            <a:spLocks noGrp="1"/>
          </p:cNvSpPr>
          <p:nvPr>
            <p:ph type="body" sz="quarter" idx="10"/>
          </p:nvPr>
        </p:nvSpPr>
        <p:spPr>
          <a:xfrm>
            <a:off x="269239" y="1795782"/>
            <a:ext cx="11653523" cy="2715537"/>
          </a:xfrm>
        </p:spPr>
        <p:txBody>
          <a:bodyPr/>
          <a:lstStyle/>
          <a:p>
            <a:r>
              <a:rPr lang="en-US" dirty="0" err="1" smtClean="0"/>
              <a:t>HttpContext.Current</a:t>
            </a:r>
            <a:r>
              <a:rPr lang="en-US" dirty="0" smtClean="0"/>
              <a:t>, Request, Response, etc.</a:t>
            </a:r>
          </a:p>
          <a:p>
            <a:r>
              <a:rPr lang="en-US" sz="1961" dirty="0"/>
              <a:t>Not setup to use on worker threads you start</a:t>
            </a:r>
            <a:endParaRPr lang="en-US" dirty="0" smtClean="0"/>
          </a:p>
          <a:p>
            <a:r>
              <a:rPr lang="en-US" dirty="0"/>
              <a:t>Async/await will take care of this for you</a:t>
            </a:r>
          </a:p>
          <a:p>
            <a:r>
              <a:rPr lang="en-US" sz="1961" dirty="0"/>
              <a:t>Provided you start using them on the request thread</a:t>
            </a:r>
            <a:endParaRPr lang="en-US" dirty="0" smtClean="0"/>
          </a:p>
          <a:p>
            <a:r>
              <a:rPr lang="en-US" dirty="0" smtClean="0"/>
              <a:t>Alternative is to use </a:t>
            </a:r>
            <a:r>
              <a:rPr lang="en-US" dirty="0" err="1" smtClean="0"/>
              <a:t>SynchronizationContext.Post</a:t>
            </a:r>
            <a:endParaRPr lang="en-US" dirty="0" smtClean="0"/>
          </a:p>
        </p:txBody>
      </p:sp>
    </p:spTree>
    <p:extLst>
      <p:ext uri="{BB962C8B-B14F-4D97-AF65-F5344CB8AC3E}">
        <p14:creationId xmlns:p14="http://schemas.microsoft.com/office/powerpoint/2010/main" val="30325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using </a:t>
            </a:r>
            <a:r>
              <a:rPr lang="en-US" dirty="0" err="1" smtClean="0"/>
              <a:t>Task.Wait</a:t>
            </a:r>
            <a:endParaRPr lang="en-US" dirty="0"/>
          </a:p>
        </p:txBody>
      </p:sp>
      <p:sp>
        <p:nvSpPr>
          <p:cNvPr id="3" name="Text Placeholder 2"/>
          <p:cNvSpPr>
            <a:spLocks noGrp="1"/>
          </p:cNvSpPr>
          <p:nvPr>
            <p:ph type="body" sz="quarter" idx="10"/>
          </p:nvPr>
        </p:nvSpPr>
        <p:spPr>
          <a:xfrm>
            <a:off x="269239" y="1189495"/>
            <a:ext cx="11653523" cy="2715537"/>
          </a:xfrm>
        </p:spPr>
        <p:txBody>
          <a:bodyPr/>
          <a:lstStyle/>
          <a:p>
            <a:r>
              <a:rPr lang="en-US" dirty="0"/>
              <a:t>Calling Wait blocks the current thread</a:t>
            </a:r>
          </a:p>
          <a:p>
            <a:r>
              <a:rPr lang="en-US" dirty="0" err="1"/>
              <a:t>Task.Result</a:t>
            </a:r>
            <a:r>
              <a:rPr lang="en-US" dirty="0"/>
              <a:t> on an uncompleted task also blocks</a:t>
            </a:r>
          </a:p>
          <a:p>
            <a:r>
              <a:rPr lang="en-US" dirty="0"/>
              <a:t>Can easily cause deadlocks in ASP.NET</a:t>
            </a:r>
          </a:p>
          <a:p>
            <a:r>
              <a:rPr lang="en-US" dirty="0"/>
              <a:t>Use await or </a:t>
            </a:r>
            <a:r>
              <a:rPr lang="en-US" dirty="0" err="1"/>
              <a:t>Task.WhenAll</a:t>
            </a:r>
            <a:r>
              <a:rPr lang="en-US" dirty="0"/>
              <a:t> instead</a:t>
            </a:r>
          </a:p>
        </p:txBody>
      </p:sp>
    </p:spTree>
    <p:extLst>
      <p:ext uri="{BB962C8B-B14F-4D97-AF65-F5344CB8AC3E}">
        <p14:creationId xmlns:p14="http://schemas.microsoft.com/office/powerpoint/2010/main" val="180302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Demo</a:t>
            </a:r>
            <a:endParaRPr lang="en-US" dirty="0"/>
          </a:p>
        </p:txBody>
      </p:sp>
      <p:sp>
        <p:nvSpPr>
          <p:cNvPr id="5" name="Text Placeholder 4"/>
          <p:cNvSpPr>
            <a:spLocks noGrp="1"/>
          </p:cNvSpPr>
          <p:nvPr>
            <p:ph type="body" sz="quarter" idx="12"/>
          </p:nvPr>
        </p:nvSpPr>
        <p:spPr/>
        <p:txBody>
          <a:bodyPr/>
          <a:lstStyle/>
          <a:p>
            <a:r>
              <a:rPr lang="en-US" dirty="0" smtClean="0"/>
              <a:t>Deadlocks from using </a:t>
            </a:r>
            <a:r>
              <a:rPr lang="en-US" dirty="0" err="1" smtClean="0"/>
              <a:t>Task.Wait</a:t>
            </a:r>
            <a:endParaRPr lang="en-US" dirty="0"/>
          </a:p>
        </p:txBody>
      </p:sp>
    </p:spTree>
    <p:extLst>
      <p:ext uri="{BB962C8B-B14F-4D97-AF65-F5344CB8AC3E}">
        <p14:creationId xmlns:p14="http://schemas.microsoft.com/office/powerpoint/2010/main" val="256874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a:t>
            </a:r>
            <a:r>
              <a:rPr lang="en-US" dirty="0" err="1" smtClean="0"/>
              <a:t>Task.ContinueWith</a:t>
            </a:r>
            <a:endParaRPr lang="en-US" dirty="0"/>
          </a:p>
        </p:txBody>
      </p:sp>
      <p:sp>
        <p:nvSpPr>
          <p:cNvPr id="3" name="Text Placeholder 2"/>
          <p:cNvSpPr>
            <a:spLocks noGrp="1"/>
          </p:cNvSpPr>
          <p:nvPr>
            <p:ph type="body" sz="quarter" idx="10"/>
          </p:nvPr>
        </p:nvSpPr>
        <p:spPr/>
        <p:txBody>
          <a:bodyPr/>
          <a:lstStyle/>
          <a:p>
            <a:r>
              <a:rPr lang="en-US" dirty="0" err="1" smtClean="0"/>
              <a:t>ContinueWith</a:t>
            </a:r>
            <a:r>
              <a:rPr lang="en-US" dirty="0" smtClean="0"/>
              <a:t> is not aware of </a:t>
            </a:r>
            <a:r>
              <a:rPr lang="en-US" dirty="0" err="1" smtClean="0"/>
              <a:t>SynchronizationContext</a:t>
            </a:r>
            <a:endParaRPr lang="en-US" dirty="0" smtClean="0"/>
          </a:p>
          <a:p>
            <a:r>
              <a:rPr lang="en-US" dirty="0" smtClean="0"/>
              <a:t>Always puts you on a new thread</a:t>
            </a:r>
          </a:p>
          <a:p>
            <a:r>
              <a:rPr lang="en-US" dirty="0" smtClean="0"/>
              <a:t>Use async/await instead</a:t>
            </a:r>
          </a:p>
        </p:txBody>
      </p:sp>
    </p:spTree>
    <p:extLst>
      <p:ext uri="{BB962C8B-B14F-4D97-AF65-F5344CB8AC3E}">
        <p14:creationId xmlns:p14="http://schemas.microsoft.com/office/powerpoint/2010/main" val="202361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HTTP Request Processing in IIS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955" y="1191085"/>
            <a:ext cx="7628639" cy="5427628"/>
          </a:xfrm>
          <a:prstGeom prst="rect">
            <a:avLst/>
          </a:prstGeom>
        </p:spPr>
      </p:pic>
    </p:spTree>
    <p:extLst>
      <p:ext uri="{BB962C8B-B14F-4D97-AF65-F5344CB8AC3E}">
        <p14:creationId xmlns:p14="http://schemas.microsoft.com/office/powerpoint/2010/main" val="289258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careful with parallelism</a:t>
            </a:r>
            <a:endParaRPr lang="en-US" dirty="0"/>
          </a:p>
        </p:txBody>
      </p:sp>
      <p:sp>
        <p:nvSpPr>
          <p:cNvPr id="3" name="Text Placeholder 2"/>
          <p:cNvSpPr>
            <a:spLocks noGrp="1"/>
          </p:cNvSpPr>
          <p:nvPr>
            <p:ph type="body" sz="quarter" idx="10"/>
          </p:nvPr>
        </p:nvSpPr>
        <p:spPr/>
        <p:txBody>
          <a:bodyPr/>
          <a:lstStyle/>
          <a:p>
            <a:r>
              <a:rPr lang="en-US" dirty="0" smtClean="0"/>
              <a:t>Multiple requests * multiple threads = a lot of threads</a:t>
            </a:r>
          </a:p>
          <a:p>
            <a:r>
              <a:rPr lang="en-US" sz="1961" dirty="0"/>
              <a:t>All threads come form the same pool used to serve requests</a:t>
            </a:r>
          </a:p>
          <a:p>
            <a:r>
              <a:rPr lang="en-US" sz="1961" dirty="0"/>
              <a:t>Threads consume min ¼Mb memory each</a:t>
            </a:r>
          </a:p>
          <a:p>
            <a:r>
              <a:rPr lang="en-US" dirty="0"/>
              <a:t>Kicking off multiple </a:t>
            </a:r>
            <a:r>
              <a:rPr lang="en-US" dirty="0" err="1"/>
              <a:t>awaitable</a:t>
            </a:r>
            <a:r>
              <a:rPr lang="en-US" dirty="0"/>
              <a:t> async tasks is </a:t>
            </a:r>
            <a:r>
              <a:rPr lang="en-US" dirty="0" smtClean="0"/>
              <a:t>fine</a:t>
            </a:r>
            <a:endParaRPr lang="en-US" dirty="0"/>
          </a:p>
        </p:txBody>
      </p:sp>
    </p:spTree>
    <p:extLst>
      <p:ext uri="{BB962C8B-B14F-4D97-AF65-F5344CB8AC3E}">
        <p14:creationId xmlns:p14="http://schemas.microsoft.com/office/powerpoint/2010/main" val="3913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use thread local storage</a:t>
            </a:r>
            <a:endParaRPr lang="en-US" dirty="0"/>
          </a:p>
        </p:txBody>
      </p:sp>
      <p:sp>
        <p:nvSpPr>
          <p:cNvPr id="3" name="Text Placeholder 2"/>
          <p:cNvSpPr>
            <a:spLocks noGrp="1"/>
          </p:cNvSpPr>
          <p:nvPr>
            <p:ph type="body" sz="quarter" idx="10"/>
          </p:nvPr>
        </p:nvSpPr>
        <p:spPr>
          <a:xfrm>
            <a:off x="269239" y="1189495"/>
            <a:ext cx="11653523" cy="3379335"/>
          </a:xfrm>
        </p:spPr>
        <p:txBody>
          <a:bodyPr/>
          <a:lstStyle/>
          <a:p>
            <a:r>
              <a:rPr lang="en-US" dirty="0" smtClean="0"/>
              <a:t>You may swap physical threads</a:t>
            </a:r>
          </a:p>
          <a:p>
            <a:r>
              <a:rPr lang="en-US" dirty="0" smtClean="0"/>
              <a:t>Don’t use [</a:t>
            </a:r>
            <a:r>
              <a:rPr lang="en-US" dirty="0" err="1" smtClean="0"/>
              <a:t>ThreadStatic</a:t>
            </a:r>
            <a:r>
              <a:rPr lang="en-US" dirty="0" smtClean="0"/>
              <a:t>]</a:t>
            </a:r>
          </a:p>
          <a:p>
            <a:r>
              <a:rPr lang="en-US" dirty="0" smtClean="0"/>
              <a:t>Use </a:t>
            </a:r>
            <a:r>
              <a:rPr lang="en-US" dirty="0" err="1" smtClean="0"/>
              <a:t>HttpContext.Items</a:t>
            </a:r>
            <a:endParaRPr lang="en-US" dirty="0" smtClean="0"/>
          </a:p>
          <a:p>
            <a:r>
              <a:rPr lang="en-US" sz="1961" dirty="0"/>
              <a:t>If your using async/await ASP.NET will take care of thread hops</a:t>
            </a:r>
          </a:p>
          <a:p>
            <a:r>
              <a:rPr lang="en-US" dirty="0" smtClean="0"/>
              <a:t>Don’t assume this doesn’t apply to your sync code</a:t>
            </a:r>
          </a:p>
          <a:p>
            <a:r>
              <a:rPr lang="en-US" sz="1961" dirty="0"/>
              <a:t>Other async components in the pipeline can cause thread hops</a:t>
            </a:r>
          </a:p>
        </p:txBody>
      </p:sp>
    </p:spTree>
    <p:extLst>
      <p:ext uri="{BB962C8B-B14F-4D97-AF65-F5344CB8AC3E}">
        <p14:creationId xmlns:p14="http://schemas.microsoft.com/office/powerpoint/2010/main" val="75762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call fire &amp; forget methods</a:t>
            </a:r>
            <a:endParaRPr lang="en-US" dirty="0"/>
          </a:p>
        </p:txBody>
      </p:sp>
      <p:sp>
        <p:nvSpPr>
          <p:cNvPr id="3" name="Text Placeholder 2"/>
          <p:cNvSpPr>
            <a:spLocks noGrp="1"/>
          </p:cNvSpPr>
          <p:nvPr>
            <p:ph type="body" sz="quarter" idx="10"/>
          </p:nvPr>
        </p:nvSpPr>
        <p:spPr>
          <a:xfrm>
            <a:off x="269239" y="1189495"/>
            <a:ext cx="11653523" cy="2383638"/>
          </a:xfrm>
        </p:spPr>
        <p:txBody>
          <a:bodyPr/>
          <a:lstStyle/>
          <a:p>
            <a:r>
              <a:rPr lang="en-US" dirty="0" smtClean="0">
                <a:solidFill>
                  <a:schemeClr val="tx1"/>
                </a:solidFill>
              </a:rPr>
              <a:t>Your code could be terminated at any time</a:t>
            </a:r>
          </a:p>
          <a:p>
            <a:r>
              <a:rPr lang="en-US" dirty="0" smtClean="0">
                <a:solidFill>
                  <a:schemeClr val="tx1"/>
                </a:solidFill>
              </a:rPr>
              <a:t>Use </a:t>
            </a:r>
            <a:r>
              <a:rPr lang="en-US" dirty="0" err="1" smtClean="0">
                <a:solidFill>
                  <a:schemeClr val="tx1"/>
                </a:solidFill>
              </a:rPr>
              <a:t>WebBackgrounder</a:t>
            </a:r>
            <a:endParaRPr lang="en-US" dirty="0" smtClean="0">
              <a:solidFill>
                <a:schemeClr val="tx1"/>
              </a:solidFill>
            </a:endParaRPr>
          </a:p>
          <a:p>
            <a:r>
              <a:rPr lang="en-US" sz="1961" dirty="0">
                <a:solidFill>
                  <a:schemeClr val="tx1"/>
                </a:solidFill>
              </a:rPr>
              <a:t>http://nuget.org/packages/WebBackgrounder/</a:t>
            </a:r>
          </a:p>
          <a:p>
            <a:r>
              <a:rPr lang="en-US" dirty="0" smtClean="0">
                <a:solidFill>
                  <a:schemeClr val="tx1"/>
                </a:solidFill>
              </a:rPr>
              <a:t>Write a worker process for more complex tasks</a:t>
            </a:r>
          </a:p>
        </p:txBody>
      </p:sp>
    </p:spTree>
    <p:extLst>
      <p:ext uri="{BB962C8B-B14F-4D97-AF65-F5344CB8AC3E}">
        <p14:creationId xmlns:p14="http://schemas.microsoft.com/office/powerpoint/2010/main" val="384391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HttpTaskAsyncHandler</a:t>
            </a:r>
            <a:endParaRPr lang="en-US" dirty="0"/>
          </a:p>
        </p:txBody>
      </p:sp>
      <p:sp>
        <p:nvSpPr>
          <p:cNvPr id="3" name="Text Placeholder 2"/>
          <p:cNvSpPr>
            <a:spLocks noGrp="1"/>
          </p:cNvSpPr>
          <p:nvPr>
            <p:ph type="body" sz="quarter" idx="10"/>
          </p:nvPr>
        </p:nvSpPr>
        <p:spPr>
          <a:xfrm>
            <a:off x="269239" y="1189495"/>
            <a:ext cx="11653523" cy="1387941"/>
          </a:xfrm>
        </p:spPr>
        <p:txBody>
          <a:bodyPr/>
          <a:lstStyle/>
          <a:p>
            <a:r>
              <a:rPr lang="en-US" dirty="0" err="1"/>
              <a:t>IHttpAsyncHandler</a:t>
            </a:r>
            <a:r>
              <a:rPr lang="en-US" dirty="0"/>
              <a:t> </a:t>
            </a:r>
            <a:r>
              <a:rPr lang="en-US" dirty="0" smtClean="0"/>
              <a:t>is a complicated interface</a:t>
            </a:r>
          </a:p>
          <a:p>
            <a:r>
              <a:rPr lang="en-US" dirty="0" err="1" smtClean="0"/>
              <a:t>HttpTaskAsyncHandler</a:t>
            </a:r>
            <a:r>
              <a:rPr lang="en-US" dirty="0" smtClean="0"/>
              <a:t> takes care of a lot for you</a:t>
            </a:r>
            <a:endParaRPr lang="en-US" dirty="0" smtClean="0">
              <a:solidFill>
                <a:schemeClr val="tx1"/>
              </a:solidFill>
            </a:endParaRPr>
          </a:p>
        </p:txBody>
      </p:sp>
    </p:spTree>
    <p:extLst>
      <p:ext uri="{BB962C8B-B14F-4D97-AF65-F5344CB8AC3E}">
        <p14:creationId xmlns:p14="http://schemas.microsoft.com/office/powerpoint/2010/main" val="424701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6" name="Rectangle 5"/>
          <p:cNvSpPr/>
          <p:nvPr/>
        </p:nvSpPr>
        <p:spPr bwMode="auto">
          <a:xfrm>
            <a:off x="268928" y="1191085"/>
            <a:ext cx="11653834" cy="5375403"/>
          </a:xfrm>
          <a:prstGeom prst="rect">
            <a:avLst/>
          </a:prstGeom>
          <a:solidFill>
            <a:srgbClr val="0072C6"/>
          </a:solidFill>
          <a:ln>
            <a:noFill/>
            <a:headEnd type="none" w="med" len="med"/>
            <a:tailEnd type="none" w="med" len="med"/>
          </a:ln>
          <a:effectLst>
            <a:outerShdw blurRad="50800" dist="50800" dir="5400000" sx="80000" sy="80000" algn="ctr" rotWithShape="0">
              <a:srgbClr val="000000">
                <a:alpha val="82000"/>
              </a:srgbClr>
            </a:outerShdw>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invGray">
          <a:xfrm>
            <a:off x="364364" y="1369031"/>
            <a:ext cx="11558399" cy="4931928"/>
          </a:xfrm>
          <a:prstGeom prst="rect">
            <a:avLst/>
          </a:prstGeom>
        </p:spPr>
        <p:txBody>
          <a:bodyPr wrap="square">
            <a:spAutoFit/>
          </a:bodyPr>
          <a:lstStyle/>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Parallel Programming with .NET Blog</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4"/>
              </a:rPr>
              <a:t>http://blogs.msdn.com/pfxteam/</a:t>
            </a:r>
            <a:r>
              <a:rPr lang="en-US" sz="1961" dirty="0">
                <a:gradFill>
                  <a:gsLst>
                    <a:gs pos="1250">
                      <a:schemeClr val="tx1"/>
                    </a:gs>
                    <a:gs pos="100000">
                      <a:schemeClr val="tx1"/>
                    </a:gs>
                  </a:gsLst>
                  <a:lin ang="5400000" scaled="0"/>
                </a:gradFill>
              </a:rPr>
              <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Asynchrony in .NET Whitepaper</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5"/>
              </a:rPr>
              <a:t>http://msdn.com/library/vstudio/hh191443.aspx</a:t>
            </a:r>
            <a:r>
              <a:rPr lang="en-US" sz="1961" dirty="0">
                <a:gradFill>
                  <a:gsLst>
                    <a:gs pos="1250">
                      <a:schemeClr val="tx1"/>
                    </a:gs>
                    <a:gs pos="100000">
                      <a:schemeClr val="tx1"/>
                    </a:gs>
                  </a:gsLst>
                  <a:lin ang="5400000" scaled="0"/>
                </a:gradFill>
              </a:rPr>
              <a:t/>
            </a:r>
            <a:br>
              <a:rPr lang="en-US" sz="1961" dirty="0">
                <a:gradFill>
                  <a:gsLst>
                    <a:gs pos="1250">
                      <a:schemeClr val="tx1"/>
                    </a:gs>
                    <a:gs pos="100000">
                      <a:schemeClr val="tx1"/>
                    </a:gs>
                  </a:gsLst>
                  <a:lin ang="5400000" scaled="0"/>
                </a:gradFill>
              </a:rPr>
            </a:b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ASP.NET Async Tutorial</a:t>
            </a:r>
            <a:br>
              <a:rPr lang="en-US" sz="3529" dirty="0">
                <a:gradFill>
                  <a:gsLst>
                    <a:gs pos="1250">
                      <a:schemeClr val="tx1"/>
                    </a:gs>
                    <a:gs pos="100000">
                      <a:schemeClr val="tx1"/>
                    </a:gs>
                  </a:gsLst>
                  <a:lin ang="5400000" scaled="0"/>
                </a:gradFill>
                <a:latin typeface="+mj-lt"/>
              </a:rPr>
            </a:br>
            <a:r>
              <a:rPr lang="en-US" sz="1961" dirty="0">
                <a:gradFill>
                  <a:gsLst>
                    <a:gs pos="1250">
                      <a:schemeClr val="tx1"/>
                    </a:gs>
                    <a:gs pos="100000">
                      <a:schemeClr val="tx1"/>
                    </a:gs>
                  </a:gsLst>
                  <a:lin ang="5400000" scaled="0"/>
                </a:gradFill>
                <a:hlinkClick r:id="rId6"/>
              </a:rPr>
              <a:t>http://</a:t>
            </a:r>
            <a:r>
              <a:rPr lang="en-US" sz="1961" dirty="0" smtClean="0">
                <a:gradFill>
                  <a:gsLst>
                    <a:gs pos="1250">
                      <a:schemeClr val="tx1"/>
                    </a:gs>
                    <a:gs pos="100000">
                      <a:schemeClr val="tx1"/>
                    </a:gs>
                  </a:gsLst>
                  <a:lin ang="5400000" scaled="0"/>
                </a:gradFill>
                <a:hlinkClick r:id="rId6"/>
              </a:rPr>
              <a:t>www.asp.net/web-forms/tutorials/aspnet-45/using-asynchronous-methods-in-aspnet-45</a:t>
            </a:r>
            <a:endParaRPr lang="en-US" sz="1961" dirty="0" smtClean="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r>
              <a:rPr lang="en-US" sz="3529" dirty="0">
                <a:gradFill>
                  <a:gsLst>
                    <a:gs pos="1250">
                      <a:schemeClr val="tx1"/>
                    </a:gs>
                    <a:gs pos="100000">
                      <a:schemeClr val="tx1"/>
                    </a:gs>
                  </a:gsLst>
                  <a:lin ang="5400000" scaled="0"/>
                </a:gradFill>
                <a:latin typeface="+mj-lt"/>
              </a:rPr>
              <a:t>Demo / Slide</a:t>
            </a:r>
          </a:p>
          <a:p>
            <a:pPr lvl="1">
              <a:lnSpc>
                <a:spcPct val="90000"/>
              </a:lnSpc>
              <a:spcBef>
                <a:spcPct val="20000"/>
              </a:spcBef>
              <a:buSzPct val="105000"/>
            </a:pPr>
            <a:r>
              <a:rPr lang="en-US" sz="1961" dirty="0" smtClean="0">
                <a:gradFill>
                  <a:gsLst>
                    <a:gs pos="1250">
                      <a:schemeClr val="tx1"/>
                    </a:gs>
                    <a:gs pos="100000">
                      <a:schemeClr val="tx1"/>
                    </a:gs>
                  </a:gsLst>
                  <a:lin ang="5400000" scaled="0"/>
                </a:gradFill>
                <a:hlinkClick r:id="rId7"/>
              </a:rPr>
              <a:t>https://github.com/ranjitjc/AsyncAspNetDemo/</a:t>
            </a:r>
            <a:endParaRPr lang="en-US" sz="1961" dirty="0">
              <a:gradFill>
                <a:gsLst>
                  <a:gs pos="1250">
                    <a:schemeClr val="tx1"/>
                  </a:gs>
                  <a:gs pos="100000">
                    <a:schemeClr val="tx1"/>
                  </a:gs>
                </a:gsLst>
                <a:lin ang="5400000" scaled="0"/>
              </a:gradFill>
            </a:endParaRPr>
          </a:p>
          <a:p>
            <a:pPr marL="560241" indent="-560241">
              <a:lnSpc>
                <a:spcPct val="90000"/>
              </a:lnSpc>
              <a:spcBef>
                <a:spcPct val="20000"/>
              </a:spcBef>
              <a:buSzPct val="105000"/>
              <a:buBlip>
                <a:blip r:embed="rId3"/>
              </a:buBlip>
            </a:pPr>
            <a:endParaRPr lang="en-US" sz="3529" dirty="0">
              <a:gradFill>
                <a:gsLst>
                  <a:gs pos="1250">
                    <a:schemeClr val="tx1"/>
                  </a:gs>
                  <a:gs pos="100000">
                    <a:schemeClr val="tx1"/>
                  </a:gs>
                </a:gsLst>
                <a:lin ang="5400000" scaled="0"/>
              </a:gradFill>
              <a:latin typeface="+mj-lt"/>
            </a:endParaRPr>
          </a:p>
        </p:txBody>
      </p:sp>
      <p:sp useBgFill="1">
        <p:nvSpPr>
          <p:cNvPr id="11" name="Freeform 10"/>
          <p:cNvSpPr/>
          <p:nvPr/>
        </p:nvSpPr>
        <p:spPr bwMode="auto">
          <a:xfrm>
            <a:off x="1" y="487"/>
            <a:ext cx="12192000" cy="6857027"/>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9892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solidFill>
            <a:srgbClr val="00B0F0"/>
          </a:solidFill>
          <a:scene3d>
            <a:camera prst="orthographicFront"/>
            <a:lightRig rig="threePt" dir="t"/>
          </a:scene3d>
          <a:sp3d>
            <a:bevelT/>
          </a:sp3d>
        </p:spPr>
        <p:txBody>
          <a:bodyPr/>
          <a:lstStyle/>
          <a:p>
            <a:r>
              <a:rPr lang="en-US" dirty="0" smtClean="0"/>
              <a:t>Async scenarios</a:t>
            </a:r>
            <a:endParaRPr lang="en-US" dirty="0"/>
          </a:p>
        </p:txBody>
      </p:sp>
    </p:spTree>
    <p:extLst>
      <p:ext uri="{BB962C8B-B14F-4D97-AF65-F5344CB8AC3E}">
        <p14:creationId xmlns:p14="http://schemas.microsoft.com/office/powerpoint/2010/main" val="410460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 Not at the same time</a:t>
            </a:r>
          </a:p>
        </p:txBody>
      </p:sp>
      <p:sp>
        <p:nvSpPr>
          <p:cNvPr id="3" name="Content Placeholder 2"/>
          <p:cNvSpPr>
            <a:spLocks noGrp="1"/>
          </p:cNvSpPr>
          <p:nvPr>
            <p:ph sz="half" idx="1"/>
          </p:nvPr>
        </p:nvSpPr>
        <p:spPr>
          <a:xfrm>
            <a:off x="727425" y="1886478"/>
            <a:ext cx="4825158" cy="3858339"/>
          </a:xfrm>
          <a:solidFill>
            <a:srgbClr val="00B0F0"/>
          </a:solidFill>
          <a:ln>
            <a:solidFill>
              <a:srgbClr val="00B0F0"/>
            </a:solidFill>
          </a:ln>
          <a:scene3d>
            <a:camera prst="orthographicFront"/>
            <a:lightRig rig="threePt" dir="t"/>
          </a:scene3d>
          <a:sp3d>
            <a:bevelT/>
          </a:sp3d>
        </p:spPr>
        <p:txBody>
          <a:bodyPr>
            <a:noAutofit/>
          </a:bodyPr>
          <a:lstStyle/>
          <a:p>
            <a:r>
              <a:rPr lang="en-US" sz="3200" dirty="0"/>
              <a:t>It is</a:t>
            </a:r>
          </a:p>
          <a:p>
            <a:pPr lvl="1"/>
            <a:r>
              <a:rPr lang="en-US" sz="2800" dirty="0"/>
              <a:t>I/o bound workload</a:t>
            </a:r>
          </a:p>
          <a:p>
            <a:pPr lvl="2"/>
            <a:r>
              <a:rPr lang="en-US" sz="2400" dirty="0"/>
              <a:t>Database call</a:t>
            </a:r>
          </a:p>
          <a:p>
            <a:pPr lvl="2"/>
            <a:r>
              <a:rPr lang="en-US" sz="2400" dirty="0"/>
              <a:t>Web Service call</a:t>
            </a:r>
          </a:p>
          <a:p>
            <a:pPr lvl="1"/>
            <a:r>
              <a:rPr lang="en-US" sz="2800" dirty="0"/>
              <a:t>Scalability &amp; Throughput</a:t>
            </a:r>
          </a:p>
          <a:p>
            <a:pPr lvl="1"/>
            <a:r>
              <a:rPr lang="en-US" sz="2800" dirty="0"/>
              <a:t>Responsiveness	</a:t>
            </a:r>
          </a:p>
        </p:txBody>
      </p:sp>
      <p:sp>
        <p:nvSpPr>
          <p:cNvPr id="4" name="Content Placeholder 3"/>
          <p:cNvSpPr>
            <a:spLocks noGrp="1"/>
          </p:cNvSpPr>
          <p:nvPr>
            <p:ph sz="half" idx="2"/>
          </p:nvPr>
        </p:nvSpPr>
        <p:spPr>
          <a:xfrm>
            <a:off x="6098364" y="1886477"/>
            <a:ext cx="5324807" cy="3858339"/>
          </a:xfrm>
          <a:solidFill>
            <a:srgbClr val="00B0F0"/>
          </a:solidFill>
          <a:scene3d>
            <a:camera prst="orthographicFront"/>
            <a:lightRig rig="threePt" dir="t"/>
          </a:scene3d>
          <a:sp3d>
            <a:bevelT/>
          </a:sp3d>
        </p:spPr>
        <p:txBody>
          <a:bodyPr>
            <a:noAutofit/>
          </a:bodyPr>
          <a:lstStyle/>
          <a:p>
            <a:r>
              <a:rPr lang="en-US" sz="3200" dirty="0"/>
              <a:t>It is not</a:t>
            </a:r>
          </a:p>
          <a:p>
            <a:pPr lvl="1"/>
            <a:r>
              <a:rPr lang="en-US" sz="2800" dirty="0"/>
              <a:t>About thread</a:t>
            </a:r>
          </a:p>
          <a:p>
            <a:pPr lvl="1"/>
            <a:r>
              <a:rPr lang="en-US" sz="2800" dirty="0"/>
              <a:t>CPU bound work loads</a:t>
            </a:r>
          </a:p>
          <a:p>
            <a:pPr lvl="2"/>
            <a:r>
              <a:rPr lang="en-US" sz="2400" dirty="0"/>
              <a:t>WPF Animation</a:t>
            </a:r>
          </a:p>
          <a:p>
            <a:pPr lvl="2"/>
            <a:r>
              <a:rPr lang="en-US" sz="2400" dirty="0"/>
              <a:t>Serialization/Deserialization</a:t>
            </a:r>
          </a:p>
          <a:p>
            <a:pPr lvl="1"/>
            <a:r>
              <a:rPr lang="en-US" sz="2800" dirty="0"/>
              <a:t>Performance</a:t>
            </a:r>
          </a:p>
          <a:p>
            <a:pPr lvl="1"/>
            <a:r>
              <a:rPr lang="en-US" sz="2800" dirty="0"/>
              <a:t>Parallel work loads</a:t>
            </a:r>
          </a:p>
        </p:txBody>
      </p:sp>
    </p:spTree>
    <p:extLst>
      <p:ext uri="{BB962C8B-B14F-4D97-AF65-F5344CB8AC3E}">
        <p14:creationId xmlns:p14="http://schemas.microsoft.com/office/powerpoint/2010/main" val="3508413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 parallel</a:t>
            </a:r>
            <a:endParaRPr lang="en-US" dirty="0"/>
          </a:p>
        </p:txBody>
      </p:sp>
      <p:sp>
        <p:nvSpPr>
          <p:cNvPr id="5" name="Rectangle 4"/>
          <p:cNvSpPr/>
          <p:nvPr/>
        </p:nvSpPr>
        <p:spPr bwMode="auto">
          <a:xfrm>
            <a:off x="6014134" y="1573608"/>
            <a:ext cx="5746083" cy="1618814"/>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Sequential</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Ordered set of steps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Code executes when previous operation is done</a:t>
            </a:r>
          </a:p>
        </p:txBody>
      </p:sp>
      <p:sp>
        <p:nvSpPr>
          <p:cNvPr id="7" name="Rectangle 6"/>
          <p:cNvSpPr/>
          <p:nvPr/>
        </p:nvSpPr>
        <p:spPr bwMode="auto">
          <a:xfrm>
            <a:off x="267174" y="1573609"/>
            <a:ext cx="5746960" cy="1618814"/>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Parallel</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Multiple operations executing at once</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Operations start/complete at different times</a:t>
            </a:r>
          </a:p>
        </p:txBody>
      </p:sp>
      <p:sp>
        <p:nvSpPr>
          <p:cNvPr id="8" name="Rectangle 7"/>
          <p:cNvSpPr/>
          <p:nvPr/>
        </p:nvSpPr>
        <p:spPr bwMode="auto">
          <a:xfrm>
            <a:off x="6013256" y="3244625"/>
            <a:ext cx="5746083" cy="1622529"/>
          </a:xfrm>
          <a:prstGeom prst="rect">
            <a:avLst/>
          </a:prstGeom>
          <a:solidFill>
            <a:srgbClr val="DC3C0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Synchronous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Thread is blocked until execution completes</a:t>
            </a:r>
          </a:p>
        </p:txBody>
      </p:sp>
      <p:sp>
        <p:nvSpPr>
          <p:cNvPr id="9" name="Rectangle 8"/>
          <p:cNvSpPr/>
          <p:nvPr/>
        </p:nvSpPr>
        <p:spPr bwMode="auto">
          <a:xfrm>
            <a:off x="267173" y="3244625"/>
            <a:ext cx="5746083" cy="1622529"/>
          </a:xfrm>
          <a:prstGeom prst="rect">
            <a:avLst/>
          </a:prstGeom>
          <a:solidFill>
            <a:srgbClr val="DC3C00"/>
          </a:solidFill>
          <a:ln>
            <a:noFill/>
            <a:headEnd type="none" w="med" len="med"/>
            <a:tailEnd type="none" w="med" len="med"/>
          </a:ln>
          <a:effectLst/>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3921" dirty="0">
                <a:gradFill>
                  <a:gsLst>
                    <a:gs pos="0">
                      <a:srgbClr val="FFFFFF"/>
                    </a:gs>
                    <a:gs pos="100000">
                      <a:srgbClr val="FFFFFF"/>
                    </a:gs>
                  </a:gsLst>
                  <a:lin ang="5400000" scaled="0"/>
                </a:gradFill>
                <a:latin typeface="+mj-lt"/>
                <a:ea typeface="Segoe UI" pitchFamily="34" charset="0"/>
                <a:cs typeface="Segoe UI" pitchFamily="34" charset="0"/>
              </a:rPr>
              <a:t>Asynchronous</a:t>
            </a:r>
          </a:p>
          <a:p>
            <a:pP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Thread only blocked when there is work to do</a:t>
            </a:r>
          </a:p>
          <a:p>
            <a:pP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031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0" name="Rectangle 69"/>
          <p:cNvSpPr/>
          <p:nvPr/>
        </p:nvSpPr>
        <p:spPr bwMode="auto">
          <a:xfrm>
            <a:off x="764825" y="4778315"/>
            <a:ext cx="6619774" cy="1524646"/>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71" name="Rectangle 70"/>
          <p:cNvSpPr/>
          <p:nvPr/>
        </p:nvSpPr>
        <p:spPr bwMode="auto">
          <a:xfrm>
            <a:off x="764826" y="1270699"/>
            <a:ext cx="6618839" cy="3059187"/>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Traditional web </a:t>
            </a:r>
            <a:r>
              <a:rPr lang="en-US" dirty="0"/>
              <a:t>r</a:t>
            </a:r>
            <a:r>
              <a:rPr lang="en-US" dirty="0" smtClean="0"/>
              <a:t>equest </a:t>
            </a:r>
            <a:r>
              <a:rPr lang="en-US" dirty="0"/>
              <a:t>h</a:t>
            </a:r>
            <a:r>
              <a:rPr lang="en-US" dirty="0" smtClean="0"/>
              <a:t>andling</a:t>
            </a:r>
            <a:endParaRPr lang="en-US" dirty="0"/>
          </a:p>
        </p:txBody>
      </p:sp>
      <p:pic>
        <p:nvPicPr>
          <p:cNvPr id="3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38784" y="336150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2984"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0399"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7813" y="4975269"/>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descr="C:\Users\stevesa\AppData\Local\Microsoft\Windows\Temporary Internet Files\Temporary Internet Files\Content.IE5\T18R1LUY\MC9004339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9873" y="4980996"/>
            <a:ext cx="704199" cy="6860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4" y="336451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0346"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08691"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87826"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4964085" y="3490559"/>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3306605" y="3445231"/>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49919" y="336150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03319" y="33691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1665384" y="3456509"/>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49919" y="336451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1308" y="2356532"/>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6" descr="http://www.roadtrafficsigns.com/img/lg/K/Slow-Property-Sign-K-1311.gif"/>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99750"/>
                    </a14:imgEffect>
                  </a14:imgLayer>
                </a14:imgProps>
              </a:ext>
              <a:ext uri="{28A0092B-C50C-407E-A947-70E740481C1C}">
                <a14:useLocalDpi xmlns:a14="http://schemas.microsoft.com/office/drawing/2010/main" val="0"/>
              </a:ext>
            </a:extLst>
          </a:blip>
          <a:srcRect/>
          <a:stretch>
            <a:fillRect/>
          </a:stretch>
        </p:blipFill>
        <p:spPr bwMode="auto">
          <a:xfrm>
            <a:off x="6559526" y="3512215"/>
            <a:ext cx="576429" cy="5615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5" y="2353694"/>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3722" y="2355971"/>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94929" y="2351328"/>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218801"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579265"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33785" y="1423506"/>
            <a:ext cx="579460" cy="56453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5" descr="C:\Users\stevesa\AppData\Local\Microsoft\Windows\Temporary Internet Files\Temporary Internet Files\Content.IE5\5NN1XFM1\MC90043262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298570" y="1423506"/>
            <a:ext cx="579460" cy="564536"/>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289584" y="5501564"/>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6" name="TextBox 65"/>
          <p:cNvSpPr txBox="1"/>
          <p:nvPr/>
        </p:nvSpPr>
        <p:spPr>
          <a:xfrm>
            <a:off x="1656914" y="5501271"/>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7" name="TextBox 66"/>
          <p:cNvSpPr txBox="1"/>
          <p:nvPr/>
        </p:nvSpPr>
        <p:spPr>
          <a:xfrm>
            <a:off x="4916360" y="5504373"/>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68" name="TextBox 67"/>
          <p:cNvSpPr txBox="1"/>
          <p:nvPr/>
        </p:nvSpPr>
        <p:spPr>
          <a:xfrm>
            <a:off x="6475342" y="5504373"/>
            <a:ext cx="691133" cy="362072"/>
          </a:xfrm>
          <a:prstGeom prst="rect">
            <a:avLst/>
          </a:prstGeom>
          <a:solidFill>
            <a:srgbClr val="F6AE1E"/>
          </a:solidFill>
        </p:spPr>
        <p:txBody>
          <a:bodyPr wrap="square" lIns="0" rIns="0" rtlCol="0">
            <a:spAutoFit/>
          </a:bodyPr>
          <a:lstStyle/>
          <a:p>
            <a:pPr algn="ctr"/>
            <a:r>
              <a:rPr lang="en-GB" sz="1765" b="1" dirty="0">
                <a:solidFill>
                  <a:schemeClr val="tx1">
                    <a:lumMod val="10000"/>
                  </a:schemeClr>
                </a:solidFill>
                <a:latin typeface="Arial" pitchFamily="34" charset="0"/>
                <a:cs typeface="Arial" pitchFamily="34" charset="0"/>
              </a:rPr>
              <a:t>Busy</a:t>
            </a:r>
            <a:endParaRPr lang="en-US" sz="1765" b="1" dirty="0">
              <a:solidFill>
                <a:schemeClr val="tx1">
                  <a:lumMod val="10000"/>
                </a:schemeClr>
              </a:solidFill>
              <a:latin typeface="Arial" pitchFamily="34" charset="0"/>
              <a:cs typeface="Arial" pitchFamily="34" charset="0"/>
            </a:endParaRPr>
          </a:p>
        </p:txBody>
      </p:sp>
      <p:sp>
        <p:nvSpPr>
          <p:cNvPr id="73" name="TextBox 72"/>
          <p:cNvSpPr txBox="1"/>
          <p:nvPr/>
        </p:nvSpPr>
        <p:spPr>
          <a:xfrm>
            <a:off x="764824" y="4177326"/>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Request Queue</a:t>
            </a:r>
          </a:p>
        </p:txBody>
      </p:sp>
      <p:sp>
        <p:nvSpPr>
          <p:cNvPr id="74" name="TextBox 73"/>
          <p:cNvSpPr txBox="1"/>
          <p:nvPr/>
        </p:nvSpPr>
        <p:spPr>
          <a:xfrm>
            <a:off x="764824" y="6012553"/>
            <a:ext cx="6618838" cy="506901"/>
          </a:xfrm>
          <a:prstGeom prst="rect">
            <a:avLst/>
          </a:prstGeom>
          <a:solidFill>
            <a:schemeClr val="tx1"/>
          </a:solidFill>
        </p:spPr>
        <p:txBody>
          <a:bodyPr wrap="square" lIns="89642" tIns="89642" rIns="89642" bIns="89642" rtlCol="0">
            <a:spAutoFit/>
          </a:bodyPr>
          <a:lstStyle/>
          <a:p>
            <a:pPr>
              <a:lnSpc>
                <a:spcPct val="90000"/>
              </a:lnSpc>
              <a:spcAft>
                <a:spcPts val="588"/>
              </a:spcAft>
            </a:pPr>
            <a:r>
              <a:rPr lang="en-US" sz="2353" dirty="0">
                <a:solidFill>
                  <a:sysClr val="windowText" lastClr="000000"/>
                </a:solidFill>
              </a:rPr>
              <a:t>Thread Pool</a:t>
            </a:r>
          </a:p>
        </p:txBody>
      </p:sp>
      <p:pic>
        <p:nvPicPr>
          <p:cNvPr id="75" name="Picture 74"/>
          <p:cNvPicPr>
            <a:picLocks noChangeAspect="1"/>
          </p:cNvPicPr>
          <p:nvPr/>
        </p:nvPicPr>
        <p:blipFill>
          <a:blip r:embed="rId7"/>
          <a:stretch>
            <a:fillRect/>
          </a:stretch>
        </p:blipFill>
        <p:spPr>
          <a:xfrm>
            <a:off x="7470355" y="1271633"/>
            <a:ext cx="3977885" cy="5247820"/>
          </a:xfrm>
          <a:prstGeom prst="rect">
            <a:avLst/>
          </a:prstGeom>
        </p:spPr>
      </p:pic>
    </p:spTree>
    <p:extLst>
      <p:ext uri="{BB962C8B-B14F-4D97-AF65-F5344CB8AC3E}">
        <p14:creationId xmlns:p14="http://schemas.microsoft.com/office/powerpoint/2010/main" val="320223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250"/>
                                        <p:tgtEl>
                                          <p:spTgt spid="42"/>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ppt_x"/>
                                          </p:val>
                                        </p:tav>
                                        <p:tav tm="100000">
                                          <p:val>
                                            <p:strVal val="#ppt_x"/>
                                          </p:val>
                                        </p:tav>
                                      </p:tavLst>
                                    </p:anim>
                                    <p:anim calcmode="lin" valueType="num">
                                      <p:cBhvr additive="base">
                                        <p:cTn id="25" dur="500" fill="hold"/>
                                        <p:tgtEl>
                                          <p:spTgt spid="46"/>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40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900"/>
                            </p:stCondLst>
                            <p:childTnLst>
                              <p:par>
                                <p:cTn id="30" presetID="2" presetClass="entr" presetSubtype="1" fill="hold"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0-#ppt_h/2"/>
                                          </p:val>
                                        </p:tav>
                                        <p:tav tm="100000">
                                          <p:val>
                                            <p:strVal val="#ppt_y"/>
                                          </p:val>
                                        </p:tav>
                                      </p:tavLst>
                                    </p:anim>
                                  </p:childTnLst>
                                </p:cTn>
                              </p:par>
                              <p:par>
                                <p:cTn id="34" presetID="10" presetClass="entr" presetSubtype="0" fill="hold" grpId="0" nodeType="withEffect">
                                  <p:stCondLst>
                                    <p:cond delay="40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par>
                          <p:cTn id="37" fill="hold">
                            <p:stCondLst>
                              <p:cond delay="1800"/>
                            </p:stCondLst>
                            <p:childTnLst>
                              <p:par>
                                <p:cTn id="38" presetID="2" presetClass="entr" presetSubtype="1" fill="hold" nodeType="after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40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2700"/>
                            </p:stCondLst>
                            <p:childTnLst>
                              <p:par>
                                <p:cTn id="46" presetID="2" presetClass="entr" presetSubtype="1"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fill="hold"/>
                                        <p:tgtEl>
                                          <p:spTgt spid="39"/>
                                        </p:tgtEl>
                                        <p:attrNameLst>
                                          <p:attrName>ppt_x</p:attrName>
                                        </p:attrNameLst>
                                      </p:cBhvr>
                                      <p:tavLst>
                                        <p:tav tm="0">
                                          <p:val>
                                            <p:strVal val="#ppt_x"/>
                                          </p:val>
                                        </p:tav>
                                        <p:tav tm="100000">
                                          <p:val>
                                            <p:strVal val="#ppt_x"/>
                                          </p:val>
                                        </p:tav>
                                      </p:tavLst>
                                    </p:anim>
                                    <p:anim calcmode="lin" valueType="num">
                                      <p:cBhvr additive="base">
                                        <p:cTn id="49" dur="500" fill="hold"/>
                                        <p:tgtEl>
                                          <p:spTgt spid="39"/>
                                        </p:tgtEl>
                                        <p:attrNameLst>
                                          <p:attrName>ppt_y</p:attrName>
                                        </p:attrNameLst>
                                      </p:cBhvr>
                                      <p:tavLst>
                                        <p:tav tm="0">
                                          <p:val>
                                            <p:strVal val="0-#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44"/>
                                        </p:tgtEl>
                                        <p:attrNameLst>
                                          <p:attrName>ppt_x</p:attrName>
                                        </p:attrNameLst>
                                      </p:cBhvr>
                                      <p:tavLst>
                                        <p:tav tm="0">
                                          <p:val>
                                            <p:strVal val="ppt_x"/>
                                          </p:val>
                                        </p:tav>
                                        <p:tav tm="100000">
                                          <p:val>
                                            <p:strVal val="ppt_x"/>
                                          </p:val>
                                        </p:tav>
                                      </p:tavLst>
                                    </p:anim>
                                    <p:anim calcmode="lin" valueType="num">
                                      <p:cBhvr additive="base">
                                        <p:cTn id="57" dur="500"/>
                                        <p:tgtEl>
                                          <p:spTgt spid="44"/>
                                        </p:tgtEl>
                                        <p:attrNameLst>
                                          <p:attrName>ppt_y</p:attrName>
                                        </p:attrNameLst>
                                      </p:cBhvr>
                                      <p:tavLst>
                                        <p:tav tm="0">
                                          <p:val>
                                            <p:strVal val="ppt_y"/>
                                          </p:val>
                                        </p:tav>
                                        <p:tav tm="100000">
                                          <p:val>
                                            <p:strVal val="1+ppt_h/2"/>
                                          </p:val>
                                        </p:tav>
                                      </p:tavLst>
                                    </p:anim>
                                    <p:set>
                                      <p:cBhvr>
                                        <p:cTn id="58" dur="1" fill="hold">
                                          <p:stCondLst>
                                            <p:cond delay="499"/>
                                          </p:stCondLst>
                                        </p:cTn>
                                        <p:tgtEl>
                                          <p:spTgt spid="4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7"/>
                                        </p:tgtEl>
                                      </p:cBhvr>
                                    </p:animEffect>
                                    <p:set>
                                      <p:cBhvr>
                                        <p:cTn id="61" dur="1" fill="hold">
                                          <p:stCondLst>
                                            <p:cond delay="499"/>
                                          </p:stCondLst>
                                        </p:cTn>
                                        <p:tgtEl>
                                          <p:spTgt spid="67"/>
                                        </p:tgtEl>
                                        <p:attrNameLst>
                                          <p:attrName>style.visibility</p:attrName>
                                        </p:attrNameLst>
                                      </p:cBhvr>
                                      <p:to>
                                        <p:strVal val="hidden"/>
                                      </p:to>
                                    </p:set>
                                  </p:childTnLst>
                                </p:cTn>
                              </p:par>
                            </p:childTnLst>
                          </p:cTn>
                        </p:par>
                        <p:par>
                          <p:cTn id="62" fill="hold">
                            <p:stCondLst>
                              <p:cond delay="500"/>
                            </p:stCondLst>
                            <p:childTnLst>
                              <p:par>
                                <p:cTn id="63" presetID="2" presetClass="exit" presetSubtype="4" fill="hold" nodeType="afterEffect">
                                  <p:stCondLst>
                                    <p:cond delay="0"/>
                                  </p:stCondLst>
                                  <p:childTnLst>
                                    <p:anim calcmode="lin" valueType="num">
                                      <p:cBhvr additive="base">
                                        <p:cTn id="64" dur="500"/>
                                        <p:tgtEl>
                                          <p:spTgt spid="46"/>
                                        </p:tgtEl>
                                        <p:attrNameLst>
                                          <p:attrName>ppt_x</p:attrName>
                                        </p:attrNameLst>
                                      </p:cBhvr>
                                      <p:tavLst>
                                        <p:tav tm="0">
                                          <p:val>
                                            <p:strVal val="ppt_x"/>
                                          </p:val>
                                        </p:tav>
                                        <p:tav tm="100000">
                                          <p:val>
                                            <p:strVal val="ppt_x"/>
                                          </p:val>
                                        </p:tav>
                                      </p:tavLst>
                                    </p:anim>
                                    <p:anim calcmode="lin" valueType="num">
                                      <p:cBhvr additive="base">
                                        <p:cTn id="65" dur="500"/>
                                        <p:tgtEl>
                                          <p:spTgt spid="46"/>
                                        </p:tgtEl>
                                        <p:attrNameLst>
                                          <p:attrName>ppt_y</p:attrName>
                                        </p:attrNameLst>
                                      </p:cBhvr>
                                      <p:tavLst>
                                        <p:tav tm="0">
                                          <p:val>
                                            <p:strVal val="ppt_y"/>
                                          </p:val>
                                        </p:tav>
                                        <p:tav tm="100000">
                                          <p:val>
                                            <p:strVal val="1+ppt_h/2"/>
                                          </p:val>
                                        </p:tav>
                                      </p:tavLst>
                                    </p:anim>
                                    <p:set>
                                      <p:cBhvr>
                                        <p:cTn id="66" dur="1" fill="hold">
                                          <p:stCondLst>
                                            <p:cond delay="499"/>
                                          </p:stCondLst>
                                        </p:cTn>
                                        <p:tgtEl>
                                          <p:spTgt spid="4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66"/>
                                        </p:tgtEl>
                                      </p:cBhvr>
                                    </p:animEffect>
                                    <p:set>
                                      <p:cBhvr>
                                        <p:cTn id="69" dur="1" fill="hold">
                                          <p:stCondLst>
                                            <p:cond delay="499"/>
                                          </p:stCondLst>
                                        </p:cTn>
                                        <p:tgtEl>
                                          <p:spTgt spid="66"/>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1" fill="hold" nodeType="click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par>
                                <p:cTn id="76" presetID="10" presetClass="entr" presetSubtype="0" fill="hold" grpId="2" nodeType="withEffect">
                                  <p:stCondLst>
                                    <p:cond delay="40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xit" presetSubtype="4" fill="hold" nodeType="clickEffect">
                                  <p:stCondLst>
                                    <p:cond delay="0"/>
                                  </p:stCondLst>
                                  <p:childTnLst>
                                    <p:anim calcmode="lin" valueType="num">
                                      <p:cBhvr additive="base">
                                        <p:cTn id="82" dur="500"/>
                                        <p:tgtEl>
                                          <p:spTgt spid="39"/>
                                        </p:tgtEl>
                                        <p:attrNameLst>
                                          <p:attrName>ppt_x</p:attrName>
                                        </p:attrNameLst>
                                      </p:cBhvr>
                                      <p:tavLst>
                                        <p:tav tm="0">
                                          <p:val>
                                            <p:strVal val="ppt_x"/>
                                          </p:val>
                                        </p:tav>
                                        <p:tav tm="100000">
                                          <p:val>
                                            <p:strVal val="ppt_x"/>
                                          </p:val>
                                        </p:tav>
                                      </p:tavLst>
                                    </p:anim>
                                    <p:anim calcmode="lin" valueType="num">
                                      <p:cBhvr additive="base">
                                        <p:cTn id="83" dur="500"/>
                                        <p:tgtEl>
                                          <p:spTgt spid="39"/>
                                        </p:tgtEl>
                                        <p:attrNameLst>
                                          <p:attrName>ppt_y</p:attrName>
                                        </p:attrNameLst>
                                      </p:cBhvr>
                                      <p:tavLst>
                                        <p:tav tm="0">
                                          <p:val>
                                            <p:strVal val="ppt_y"/>
                                          </p:val>
                                        </p:tav>
                                        <p:tav tm="100000">
                                          <p:val>
                                            <p:strVal val="1+ppt_h/2"/>
                                          </p:val>
                                        </p:tav>
                                      </p:tavLst>
                                    </p:anim>
                                    <p:set>
                                      <p:cBhvr>
                                        <p:cTn id="84" dur="1" fill="hold">
                                          <p:stCondLst>
                                            <p:cond delay="499"/>
                                          </p:stCondLst>
                                        </p:cTn>
                                        <p:tgtEl>
                                          <p:spTgt spid="39"/>
                                        </p:tgtEl>
                                        <p:attrNameLst>
                                          <p:attrName>style.visibility</p:attrName>
                                        </p:attrNameLst>
                                      </p:cBhvr>
                                      <p:to>
                                        <p:strVal val="hidden"/>
                                      </p:to>
                                    </p:set>
                                  </p:childTnLst>
                                </p:cTn>
                              </p:par>
                              <p:par>
                                <p:cTn id="85" presetID="10" presetClass="exit" presetSubtype="0" fill="hold" grpId="2" nodeType="withEffect">
                                  <p:stCondLst>
                                    <p:cond delay="0"/>
                                  </p:stCondLst>
                                  <p:childTnLst>
                                    <p:animEffect transition="out" filter="fade">
                                      <p:cBhvr>
                                        <p:cTn id="86" dur="500"/>
                                        <p:tgtEl>
                                          <p:spTgt spid="68"/>
                                        </p:tgtEl>
                                      </p:cBhvr>
                                    </p:animEffect>
                                    <p:set>
                                      <p:cBhvr>
                                        <p:cTn id="87" dur="1" fill="hold">
                                          <p:stCondLst>
                                            <p:cond delay="499"/>
                                          </p:stCondLst>
                                        </p:cTn>
                                        <p:tgtEl>
                                          <p:spTgt spid="6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fade">
                                      <p:cBhvr>
                                        <p:cTn id="92" dur="500"/>
                                        <p:tgtEl>
                                          <p:spTgt spid="51"/>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1" fill="hold" nodeType="clickEffect">
                                  <p:stCondLst>
                                    <p:cond delay="0"/>
                                  </p:stCondLst>
                                  <p:childTnLst>
                                    <p:set>
                                      <p:cBhvr>
                                        <p:cTn id="99" dur="1" fill="hold">
                                          <p:stCondLst>
                                            <p:cond delay="0"/>
                                          </p:stCondLst>
                                        </p:cTn>
                                        <p:tgtEl>
                                          <p:spTgt spid="52"/>
                                        </p:tgtEl>
                                        <p:attrNameLst>
                                          <p:attrName>style.visibility</p:attrName>
                                        </p:attrNameLst>
                                      </p:cBhvr>
                                      <p:to>
                                        <p:strVal val="visible"/>
                                      </p:to>
                                    </p:set>
                                    <p:anim calcmode="lin" valueType="num">
                                      <p:cBhvr additive="base">
                                        <p:cTn id="100" dur="500" fill="hold"/>
                                        <p:tgtEl>
                                          <p:spTgt spid="52"/>
                                        </p:tgtEl>
                                        <p:attrNameLst>
                                          <p:attrName>ppt_x</p:attrName>
                                        </p:attrNameLst>
                                      </p:cBhvr>
                                      <p:tavLst>
                                        <p:tav tm="0">
                                          <p:val>
                                            <p:strVal val="#ppt_x"/>
                                          </p:val>
                                        </p:tav>
                                        <p:tav tm="100000">
                                          <p:val>
                                            <p:strVal val="#ppt_x"/>
                                          </p:val>
                                        </p:tav>
                                      </p:tavLst>
                                    </p:anim>
                                    <p:anim calcmode="lin" valueType="num">
                                      <p:cBhvr additive="base">
                                        <p:cTn id="101" dur="500" fill="hold"/>
                                        <p:tgtEl>
                                          <p:spTgt spid="52"/>
                                        </p:tgtEl>
                                        <p:attrNameLst>
                                          <p:attrName>ppt_y</p:attrName>
                                        </p:attrNameLst>
                                      </p:cBhvr>
                                      <p:tavLst>
                                        <p:tav tm="0">
                                          <p:val>
                                            <p:strVal val="0-#ppt_h/2"/>
                                          </p:val>
                                        </p:tav>
                                        <p:tav tm="100000">
                                          <p:val>
                                            <p:strVal val="#ppt_y"/>
                                          </p:val>
                                        </p:tav>
                                      </p:tavLst>
                                    </p:anim>
                                  </p:childTnLst>
                                </p:cTn>
                              </p:par>
                              <p:par>
                                <p:cTn id="102" presetID="10" presetClass="entr" presetSubtype="0" fill="hold" grpId="3"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childTnLst>
                          </p:cTn>
                        </p:par>
                        <p:par>
                          <p:cTn id="105" fill="hold">
                            <p:stCondLst>
                              <p:cond delay="500"/>
                            </p:stCondLst>
                            <p:childTnLst>
                              <p:par>
                                <p:cTn id="106" presetID="2" presetClass="entr" presetSubtype="1" fill="hold" nodeType="afterEffect">
                                  <p:stCondLst>
                                    <p:cond delay="0"/>
                                  </p:stCondLst>
                                  <p:childTnLst>
                                    <p:set>
                                      <p:cBhvr>
                                        <p:cTn id="107" dur="1" fill="hold">
                                          <p:stCondLst>
                                            <p:cond delay="0"/>
                                          </p:stCondLst>
                                        </p:cTn>
                                        <p:tgtEl>
                                          <p:spTgt spid="53"/>
                                        </p:tgtEl>
                                        <p:attrNameLst>
                                          <p:attrName>style.visibility</p:attrName>
                                        </p:attrNameLst>
                                      </p:cBhvr>
                                      <p:to>
                                        <p:strVal val="visible"/>
                                      </p:to>
                                    </p:set>
                                    <p:anim calcmode="lin" valueType="num">
                                      <p:cBhvr additive="base">
                                        <p:cTn id="108" dur="500" fill="hold"/>
                                        <p:tgtEl>
                                          <p:spTgt spid="53"/>
                                        </p:tgtEl>
                                        <p:attrNameLst>
                                          <p:attrName>ppt_x</p:attrName>
                                        </p:attrNameLst>
                                      </p:cBhvr>
                                      <p:tavLst>
                                        <p:tav tm="0">
                                          <p:val>
                                            <p:strVal val="#ppt_x"/>
                                          </p:val>
                                        </p:tav>
                                        <p:tav tm="100000">
                                          <p:val>
                                            <p:strVal val="#ppt_x"/>
                                          </p:val>
                                        </p:tav>
                                      </p:tavLst>
                                    </p:anim>
                                    <p:anim calcmode="lin" valueType="num">
                                      <p:cBhvr additive="base">
                                        <p:cTn id="109" dur="500" fill="hold"/>
                                        <p:tgtEl>
                                          <p:spTgt spid="53"/>
                                        </p:tgtEl>
                                        <p:attrNameLst>
                                          <p:attrName>ppt_y</p:attrName>
                                        </p:attrNameLst>
                                      </p:cBhvr>
                                      <p:tavLst>
                                        <p:tav tm="0">
                                          <p:val>
                                            <p:strVal val="0-#ppt_h/2"/>
                                          </p:val>
                                        </p:tav>
                                        <p:tav tm="100000">
                                          <p:val>
                                            <p:strVal val="#ppt_y"/>
                                          </p:val>
                                        </p:tav>
                                      </p:tavLst>
                                    </p:anim>
                                  </p:childTnLst>
                                </p:cTn>
                              </p:par>
                              <p:par>
                                <p:cTn id="110" presetID="10" presetClass="entr" presetSubtype="0" fill="hold" grpId="2"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nodeType="clickEffect">
                                  <p:stCondLst>
                                    <p:cond delay="0"/>
                                  </p:stCondLst>
                                  <p:childTnLst>
                                    <p:anim calcmode="lin" valueType="num">
                                      <p:cBhvr additive="base">
                                        <p:cTn id="116" dur="500"/>
                                        <p:tgtEl>
                                          <p:spTgt spid="52"/>
                                        </p:tgtEl>
                                        <p:attrNameLst>
                                          <p:attrName>ppt_x</p:attrName>
                                        </p:attrNameLst>
                                      </p:cBhvr>
                                      <p:tavLst>
                                        <p:tav tm="0">
                                          <p:val>
                                            <p:strVal val="ppt_x"/>
                                          </p:val>
                                        </p:tav>
                                        <p:tav tm="100000">
                                          <p:val>
                                            <p:strVal val="ppt_x"/>
                                          </p:val>
                                        </p:tav>
                                      </p:tavLst>
                                    </p:anim>
                                    <p:anim calcmode="lin" valueType="num">
                                      <p:cBhvr additive="base">
                                        <p:cTn id="117" dur="500"/>
                                        <p:tgtEl>
                                          <p:spTgt spid="52"/>
                                        </p:tgtEl>
                                        <p:attrNameLst>
                                          <p:attrName>ppt_y</p:attrName>
                                        </p:attrNameLst>
                                      </p:cBhvr>
                                      <p:tavLst>
                                        <p:tav tm="0">
                                          <p:val>
                                            <p:strVal val="ppt_y"/>
                                          </p:val>
                                        </p:tav>
                                        <p:tav tm="100000">
                                          <p:val>
                                            <p:strVal val="1+ppt_h/2"/>
                                          </p:val>
                                        </p:tav>
                                      </p:tavLst>
                                    </p:anim>
                                    <p:set>
                                      <p:cBhvr>
                                        <p:cTn id="118" dur="1" fill="hold">
                                          <p:stCondLst>
                                            <p:cond delay="499"/>
                                          </p:stCondLst>
                                        </p:cTn>
                                        <p:tgtEl>
                                          <p:spTgt spid="52"/>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68"/>
                                        </p:tgtEl>
                                      </p:cBhvr>
                                    </p:animEffect>
                                    <p:set>
                                      <p:cBhvr>
                                        <p:cTn id="121" dur="1" fill="hold">
                                          <p:stCondLst>
                                            <p:cond delay="499"/>
                                          </p:stCondLst>
                                        </p:cTn>
                                        <p:tgtEl>
                                          <p:spTgt spid="68"/>
                                        </p:tgtEl>
                                        <p:attrNameLst>
                                          <p:attrName>style.visibility</p:attrName>
                                        </p:attrNameLst>
                                      </p:cBhvr>
                                      <p:to>
                                        <p:strVal val="hidden"/>
                                      </p:to>
                                    </p:se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childTnLst>
                          </p:cTn>
                        </p:par>
                      </p:childTnLst>
                    </p:cTn>
                  </p:par>
                  <p:par>
                    <p:cTn id="126" fill="hold">
                      <p:stCondLst>
                        <p:cond delay="indefinite"/>
                      </p:stCondLst>
                      <p:childTnLst>
                        <p:par>
                          <p:cTn id="127" fill="hold">
                            <p:stCondLst>
                              <p:cond delay="0"/>
                            </p:stCondLst>
                            <p:childTnLst>
                              <p:par>
                                <p:cTn id="128" presetID="2" presetClass="entr" presetSubtype="1" fill="hold" nodeType="clickEffect">
                                  <p:stCondLst>
                                    <p:cond delay="0"/>
                                  </p:stCondLst>
                                  <p:childTnLst>
                                    <p:set>
                                      <p:cBhvr>
                                        <p:cTn id="129" dur="1" fill="hold">
                                          <p:stCondLst>
                                            <p:cond delay="0"/>
                                          </p:stCondLst>
                                        </p:cTn>
                                        <p:tgtEl>
                                          <p:spTgt spid="55"/>
                                        </p:tgtEl>
                                        <p:attrNameLst>
                                          <p:attrName>style.visibility</p:attrName>
                                        </p:attrNameLst>
                                      </p:cBhvr>
                                      <p:to>
                                        <p:strVal val="visible"/>
                                      </p:to>
                                    </p:set>
                                    <p:anim calcmode="lin" valueType="num">
                                      <p:cBhvr additive="base">
                                        <p:cTn id="130" dur="500" fill="hold"/>
                                        <p:tgtEl>
                                          <p:spTgt spid="55"/>
                                        </p:tgtEl>
                                        <p:attrNameLst>
                                          <p:attrName>ppt_x</p:attrName>
                                        </p:attrNameLst>
                                      </p:cBhvr>
                                      <p:tavLst>
                                        <p:tav tm="0">
                                          <p:val>
                                            <p:strVal val="#ppt_x"/>
                                          </p:val>
                                        </p:tav>
                                        <p:tav tm="100000">
                                          <p:val>
                                            <p:strVal val="#ppt_x"/>
                                          </p:val>
                                        </p:tav>
                                      </p:tavLst>
                                    </p:anim>
                                    <p:anim calcmode="lin" valueType="num">
                                      <p:cBhvr additive="base">
                                        <p:cTn id="131" dur="500" fill="hold"/>
                                        <p:tgtEl>
                                          <p:spTgt spid="55"/>
                                        </p:tgtEl>
                                        <p:attrNameLst>
                                          <p:attrName>ppt_y</p:attrName>
                                        </p:attrNameLst>
                                      </p:cBhvr>
                                      <p:tavLst>
                                        <p:tav tm="0">
                                          <p:val>
                                            <p:strVal val="0-#ppt_h/2"/>
                                          </p:val>
                                        </p:tav>
                                        <p:tav tm="100000">
                                          <p:val>
                                            <p:strVal val="#ppt_y"/>
                                          </p:val>
                                        </p:tav>
                                      </p:tavLst>
                                    </p:anim>
                                  </p:childTnLst>
                                </p:cTn>
                              </p:par>
                              <p:par>
                                <p:cTn id="132" presetID="10" presetClass="entr" presetSubtype="0" fill="hold" grpId="4" nodeType="withEffect">
                                  <p:stCondLst>
                                    <p:cond delay="400"/>
                                  </p:stCondLst>
                                  <p:childTnLst>
                                    <p:set>
                                      <p:cBhvr>
                                        <p:cTn id="133" dur="1" fill="hold">
                                          <p:stCondLst>
                                            <p:cond delay="0"/>
                                          </p:stCondLst>
                                        </p:cTn>
                                        <p:tgtEl>
                                          <p:spTgt spid="68"/>
                                        </p:tgtEl>
                                        <p:attrNameLst>
                                          <p:attrName>style.visibility</p:attrName>
                                        </p:attrNameLst>
                                      </p:cBhvr>
                                      <p:to>
                                        <p:strVal val="visible"/>
                                      </p:to>
                                    </p:set>
                                    <p:animEffect transition="in" filter="fade">
                                      <p:cBhvr>
                                        <p:cTn id="134" dur="500"/>
                                        <p:tgtEl>
                                          <p:spTgt spid="68"/>
                                        </p:tgtEl>
                                      </p:cBhvr>
                                    </p:animEffect>
                                  </p:childTnLst>
                                </p:cTn>
                              </p:par>
                            </p:childTnLst>
                          </p:cTn>
                        </p:par>
                        <p:par>
                          <p:cTn id="135" fill="hold">
                            <p:stCondLst>
                              <p:cond delay="900"/>
                            </p:stCondLst>
                            <p:childTnLst>
                              <p:par>
                                <p:cTn id="136" presetID="10" presetClass="entr" presetSubtype="0" fill="hold" nodeType="afterEffect">
                                  <p:stCondLst>
                                    <p:cond delay="0"/>
                                  </p:stCondLst>
                                  <p:childTnLst>
                                    <p:set>
                                      <p:cBhvr>
                                        <p:cTn id="137" dur="1" fill="hold">
                                          <p:stCondLst>
                                            <p:cond delay="0"/>
                                          </p:stCondLst>
                                        </p:cTn>
                                        <p:tgtEl>
                                          <p:spTgt spid="57"/>
                                        </p:tgtEl>
                                        <p:attrNameLst>
                                          <p:attrName>style.visibility</p:attrName>
                                        </p:attrNameLst>
                                      </p:cBhvr>
                                      <p:to>
                                        <p:strVal val="visible"/>
                                      </p:to>
                                    </p:set>
                                    <p:animEffect transition="in" filter="fade">
                                      <p:cBhvr>
                                        <p:cTn id="138" dur="500"/>
                                        <p:tgtEl>
                                          <p:spTgt spid="57"/>
                                        </p:tgtEl>
                                      </p:cBhvr>
                                    </p:animEffect>
                                  </p:childTnLst>
                                </p:cTn>
                              </p:par>
                            </p:childTnLst>
                          </p:cTn>
                        </p:par>
                        <p:par>
                          <p:cTn id="139" fill="hold">
                            <p:stCondLst>
                              <p:cond delay="1400"/>
                            </p:stCondLst>
                            <p:childTnLst>
                              <p:par>
                                <p:cTn id="140" presetID="2" presetClass="entr" presetSubtype="1" fill="hold" nodeType="afterEffect">
                                  <p:stCondLst>
                                    <p:cond delay="0"/>
                                  </p:stCondLst>
                                  <p:childTnLst>
                                    <p:set>
                                      <p:cBhvr>
                                        <p:cTn id="141" dur="1" fill="hold">
                                          <p:stCondLst>
                                            <p:cond delay="0"/>
                                          </p:stCondLst>
                                        </p:cTn>
                                        <p:tgtEl>
                                          <p:spTgt spid="60"/>
                                        </p:tgtEl>
                                        <p:attrNameLst>
                                          <p:attrName>style.visibility</p:attrName>
                                        </p:attrNameLst>
                                      </p:cBhvr>
                                      <p:to>
                                        <p:strVal val="visible"/>
                                      </p:to>
                                    </p:set>
                                    <p:anim calcmode="lin" valueType="num">
                                      <p:cBhvr additive="base">
                                        <p:cTn id="142" dur="500" fill="hold"/>
                                        <p:tgtEl>
                                          <p:spTgt spid="60"/>
                                        </p:tgtEl>
                                        <p:attrNameLst>
                                          <p:attrName>ppt_x</p:attrName>
                                        </p:attrNameLst>
                                      </p:cBhvr>
                                      <p:tavLst>
                                        <p:tav tm="0">
                                          <p:val>
                                            <p:strVal val="#ppt_x"/>
                                          </p:val>
                                        </p:tav>
                                        <p:tav tm="100000">
                                          <p:val>
                                            <p:strVal val="#ppt_x"/>
                                          </p:val>
                                        </p:tav>
                                      </p:tavLst>
                                    </p:anim>
                                    <p:anim calcmode="lin" valueType="num">
                                      <p:cBhvr additive="base">
                                        <p:cTn id="143" dur="500" fill="hold"/>
                                        <p:tgtEl>
                                          <p:spTgt spid="60"/>
                                        </p:tgtEl>
                                        <p:attrNameLst>
                                          <p:attrName>ppt_y</p:attrName>
                                        </p:attrNameLst>
                                      </p:cBhvr>
                                      <p:tavLst>
                                        <p:tav tm="0">
                                          <p:val>
                                            <p:strVal val="0-#ppt_h/2"/>
                                          </p:val>
                                        </p:tav>
                                        <p:tav tm="100000">
                                          <p:val>
                                            <p:strVal val="#ppt_y"/>
                                          </p:val>
                                        </p:tav>
                                      </p:tavLst>
                                    </p:anim>
                                  </p:childTnLst>
                                </p:cTn>
                              </p:par>
                            </p:childTnLst>
                          </p:cTn>
                        </p:par>
                        <p:par>
                          <p:cTn id="144" fill="hold">
                            <p:stCondLst>
                              <p:cond delay="1900"/>
                            </p:stCondLst>
                            <p:childTnLst>
                              <p:par>
                                <p:cTn id="145" presetID="2" presetClass="entr" presetSubtype="1" fill="hold" nodeType="afterEffect">
                                  <p:stCondLst>
                                    <p:cond delay="0"/>
                                  </p:stCondLst>
                                  <p:childTnLst>
                                    <p:set>
                                      <p:cBhvr>
                                        <p:cTn id="146" dur="1" fill="hold">
                                          <p:stCondLst>
                                            <p:cond delay="0"/>
                                          </p:stCondLst>
                                        </p:cTn>
                                        <p:tgtEl>
                                          <p:spTgt spid="59"/>
                                        </p:tgtEl>
                                        <p:attrNameLst>
                                          <p:attrName>style.visibility</p:attrName>
                                        </p:attrNameLst>
                                      </p:cBhvr>
                                      <p:to>
                                        <p:strVal val="visible"/>
                                      </p:to>
                                    </p:set>
                                    <p:anim calcmode="lin" valueType="num">
                                      <p:cBhvr additive="base">
                                        <p:cTn id="147" dur="500" fill="hold"/>
                                        <p:tgtEl>
                                          <p:spTgt spid="59"/>
                                        </p:tgtEl>
                                        <p:attrNameLst>
                                          <p:attrName>ppt_x</p:attrName>
                                        </p:attrNameLst>
                                      </p:cBhvr>
                                      <p:tavLst>
                                        <p:tav tm="0">
                                          <p:val>
                                            <p:strVal val="#ppt_x"/>
                                          </p:val>
                                        </p:tav>
                                        <p:tav tm="100000">
                                          <p:val>
                                            <p:strVal val="#ppt_x"/>
                                          </p:val>
                                        </p:tav>
                                      </p:tavLst>
                                    </p:anim>
                                    <p:anim calcmode="lin" valueType="num">
                                      <p:cBhvr additive="base">
                                        <p:cTn id="148" dur="500" fill="hold"/>
                                        <p:tgtEl>
                                          <p:spTgt spid="59"/>
                                        </p:tgtEl>
                                        <p:attrNameLst>
                                          <p:attrName>ppt_y</p:attrName>
                                        </p:attrNameLst>
                                      </p:cBhvr>
                                      <p:tavLst>
                                        <p:tav tm="0">
                                          <p:val>
                                            <p:strVal val="0-#ppt_h/2"/>
                                          </p:val>
                                        </p:tav>
                                        <p:tav tm="100000">
                                          <p:val>
                                            <p:strVal val="#ppt_y"/>
                                          </p:val>
                                        </p:tav>
                                      </p:tavLst>
                                    </p:anim>
                                  </p:childTnLst>
                                </p:cTn>
                              </p:par>
                            </p:childTnLst>
                          </p:cTn>
                        </p:par>
                        <p:par>
                          <p:cTn id="149" fill="hold">
                            <p:stCondLst>
                              <p:cond delay="2400"/>
                            </p:stCondLst>
                            <p:childTnLst>
                              <p:par>
                                <p:cTn id="150" presetID="2" presetClass="entr" presetSubtype="1" fill="hold"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additive="base">
                                        <p:cTn id="152" dur="500" fill="hold"/>
                                        <p:tgtEl>
                                          <p:spTgt spid="58"/>
                                        </p:tgtEl>
                                        <p:attrNameLst>
                                          <p:attrName>ppt_x</p:attrName>
                                        </p:attrNameLst>
                                      </p:cBhvr>
                                      <p:tavLst>
                                        <p:tav tm="0">
                                          <p:val>
                                            <p:strVal val="#ppt_x"/>
                                          </p:val>
                                        </p:tav>
                                        <p:tav tm="100000">
                                          <p:val>
                                            <p:strVal val="#ppt_x"/>
                                          </p:val>
                                        </p:tav>
                                      </p:tavLst>
                                    </p:anim>
                                    <p:anim calcmode="lin" valueType="num">
                                      <p:cBhvr additive="base">
                                        <p:cTn id="153" dur="500" fill="hold"/>
                                        <p:tgtEl>
                                          <p:spTgt spid="58"/>
                                        </p:tgtEl>
                                        <p:attrNameLst>
                                          <p:attrName>ppt_y</p:attrName>
                                        </p:attrNameLst>
                                      </p:cBhvr>
                                      <p:tavLst>
                                        <p:tav tm="0">
                                          <p:val>
                                            <p:strVal val="0-#ppt_h/2"/>
                                          </p:val>
                                        </p:tav>
                                        <p:tav tm="100000">
                                          <p:val>
                                            <p:strVal val="#ppt_y"/>
                                          </p:val>
                                        </p:tav>
                                      </p:tavLst>
                                    </p:anim>
                                  </p:childTnLst>
                                </p:cTn>
                              </p:par>
                            </p:childTnLst>
                          </p:cTn>
                        </p:par>
                        <p:par>
                          <p:cTn id="154" fill="hold">
                            <p:stCondLst>
                              <p:cond delay="2900"/>
                            </p:stCondLst>
                            <p:childTnLst>
                              <p:par>
                                <p:cTn id="155" presetID="2" presetClass="entr" presetSubtype="1" fill="hold" nodeType="after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500" fill="hold"/>
                                        <p:tgtEl>
                                          <p:spTgt spid="56"/>
                                        </p:tgtEl>
                                        <p:attrNameLst>
                                          <p:attrName>ppt_x</p:attrName>
                                        </p:attrNameLst>
                                      </p:cBhvr>
                                      <p:tavLst>
                                        <p:tav tm="0">
                                          <p:val>
                                            <p:strVal val="#ppt_x"/>
                                          </p:val>
                                        </p:tav>
                                        <p:tav tm="100000">
                                          <p:val>
                                            <p:strVal val="#ppt_x"/>
                                          </p:val>
                                        </p:tav>
                                      </p:tavLst>
                                    </p:anim>
                                    <p:anim calcmode="lin" valueType="num">
                                      <p:cBhvr additive="base">
                                        <p:cTn id="158" dur="50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3400"/>
                            </p:stCondLst>
                            <p:childTnLst>
                              <p:par>
                                <p:cTn id="160" presetID="2" presetClass="entr" presetSubtype="1" fill="hold" nodeType="afterEffect">
                                  <p:stCondLst>
                                    <p:cond delay="0"/>
                                  </p:stCondLst>
                                  <p:childTnLst>
                                    <p:set>
                                      <p:cBhvr>
                                        <p:cTn id="161" dur="1" fill="hold">
                                          <p:stCondLst>
                                            <p:cond delay="0"/>
                                          </p:stCondLst>
                                        </p:cTn>
                                        <p:tgtEl>
                                          <p:spTgt spid="64"/>
                                        </p:tgtEl>
                                        <p:attrNameLst>
                                          <p:attrName>style.visibility</p:attrName>
                                        </p:attrNameLst>
                                      </p:cBhvr>
                                      <p:to>
                                        <p:strVal val="visible"/>
                                      </p:to>
                                    </p:set>
                                    <p:anim calcmode="lin" valueType="num">
                                      <p:cBhvr additive="base">
                                        <p:cTn id="162" dur="500" fill="hold"/>
                                        <p:tgtEl>
                                          <p:spTgt spid="64"/>
                                        </p:tgtEl>
                                        <p:attrNameLst>
                                          <p:attrName>ppt_x</p:attrName>
                                        </p:attrNameLst>
                                      </p:cBhvr>
                                      <p:tavLst>
                                        <p:tav tm="0">
                                          <p:val>
                                            <p:strVal val="#ppt_x"/>
                                          </p:val>
                                        </p:tav>
                                        <p:tav tm="100000">
                                          <p:val>
                                            <p:strVal val="#ppt_x"/>
                                          </p:val>
                                        </p:tav>
                                      </p:tavLst>
                                    </p:anim>
                                    <p:anim calcmode="lin" valueType="num">
                                      <p:cBhvr additive="base">
                                        <p:cTn id="163" dur="500" fill="hold"/>
                                        <p:tgtEl>
                                          <p:spTgt spid="64"/>
                                        </p:tgtEl>
                                        <p:attrNameLst>
                                          <p:attrName>ppt_y</p:attrName>
                                        </p:attrNameLst>
                                      </p:cBhvr>
                                      <p:tavLst>
                                        <p:tav tm="0">
                                          <p:val>
                                            <p:strVal val="0-#ppt_h/2"/>
                                          </p:val>
                                        </p:tav>
                                        <p:tav tm="100000">
                                          <p:val>
                                            <p:strVal val="#ppt_y"/>
                                          </p:val>
                                        </p:tav>
                                      </p:tavLst>
                                    </p:anim>
                                  </p:childTnLst>
                                </p:cTn>
                              </p:par>
                            </p:childTnLst>
                          </p:cTn>
                        </p:par>
                        <p:par>
                          <p:cTn id="164" fill="hold">
                            <p:stCondLst>
                              <p:cond delay="3900"/>
                            </p:stCondLst>
                            <p:childTnLst>
                              <p:par>
                                <p:cTn id="165" presetID="2" presetClass="entr" presetSubtype="1" fill="hold" nodeType="afterEffect">
                                  <p:stCondLst>
                                    <p:cond delay="0"/>
                                  </p:stCondLst>
                                  <p:childTnLst>
                                    <p:set>
                                      <p:cBhvr>
                                        <p:cTn id="166" dur="1" fill="hold">
                                          <p:stCondLst>
                                            <p:cond delay="0"/>
                                          </p:stCondLst>
                                        </p:cTn>
                                        <p:tgtEl>
                                          <p:spTgt spid="63"/>
                                        </p:tgtEl>
                                        <p:attrNameLst>
                                          <p:attrName>style.visibility</p:attrName>
                                        </p:attrNameLst>
                                      </p:cBhvr>
                                      <p:to>
                                        <p:strVal val="visible"/>
                                      </p:to>
                                    </p:set>
                                    <p:anim calcmode="lin" valueType="num">
                                      <p:cBhvr additive="base">
                                        <p:cTn id="167" dur="500" fill="hold"/>
                                        <p:tgtEl>
                                          <p:spTgt spid="63"/>
                                        </p:tgtEl>
                                        <p:attrNameLst>
                                          <p:attrName>ppt_x</p:attrName>
                                        </p:attrNameLst>
                                      </p:cBhvr>
                                      <p:tavLst>
                                        <p:tav tm="0">
                                          <p:val>
                                            <p:strVal val="#ppt_x"/>
                                          </p:val>
                                        </p:tav>
                                        <p:tav tm="100000">
                                          <p:val>
                                            <p:strVal val="#ppt_x"/>
                                          </p:val>
                                        </p:tav>
                                      </p:tavLst>
                                    </p:anim>
                                    <p:anim calcmode="lin" valueType="num">
                                      <p:cBhvr additive="base">
                                        <p:cTn id="168" dur="500" fill="hold"/>
                                        <p:tgtEl>
                                          <p:spTgt spid="63"/>
                                        </p:tgtEl>
                                        <p:attrNameLst>
                                          <p:attrName>ppt_y</p:attrName>
                                        </p:attrNameLst>
                                      </p:cBhvr>
                                      <p:tavLst>
                                        <p:tav tm="0">
                                          <p:val>
                                            <p:strVal val="0-#ppt_h/2"/>
                                          </p:val>
                                        </p:tav>
                                        <p:tav tm="100000">
                                          <p:val>
                                            <p:strVal val="#ppt_y"/>
                                          </p:val>
                                        </p:tav>
                                      </p:tavLst>
                                    </p:anim>
                                  </p:childTnLst>
                                </p:cTn>
                              </p:par>
                            </p:childTnLst>
                          </p:cTn>
                        </p:par>
                        <p:par>
                          <p:cTn id="169" fill="hold">
                            <p:stCondLst>
                              <p:cond delay="4400"/>
                            </p:stCondLst>
                            <p:childTnLst>
                              <p:par>
                                <p:cTn id="170" presetID="2" presetClass="entr" presetSubtype="1" fill="hold" nodeType="after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additive="base">
                                        <p:cTn id="172" dur="500" fill="hold"/>
                                        <p:tgtEl>
                                          <p:spTgt spid="62"/>
                                        </p:tgtEl>
                                        <p:attrNameLst>
                                          <p:attrName>ppt_x</p:attrName>
                                        </p:attrNameLst>
                                      </p:cBhvr>
                                      <p:tavLst>
                                        <p:tav tm="0">
                                          <p:val>
                                            <p:strVal val="#ppt_x"/>
                                          </p:val>
                                        </p:tav>
                                        <p:tav tm="100000">
                                          <p:val>
                                            <p:strVal val="#ppt_x"/>
                                          </p:val>
                                        </p:tav>
                                      </p:tavLst>
                                    </p:anim>
                                    <p:anim calcmode="lin" valueType="num">
                                      <p:cBhvr additive="base">
                                        <p:cTn id="173" dur="500" fill="hold"/>
                                        <p:tgtEl>
                                          <p:spTgt spid="62"/>
                                        </p:tgtEl>
                                        <p:attrNameLst>
                                          <p:attrName>ppt_y</p:attrName>
                                        </p:attrNameLst>
                                      </p:cBhvr>
                                      <p:tavLst>
                                        <p:tav tm="0">
                                          <p:val>
                                            <p:strVal val="0-#ppt_h/2"/>
                                          </p:val>
                                        </p:tav>
                                        <p:tav tm="100000">
                                          <p:val>
                                            <p:strVal val="#ppt_y"/>
                                          </p:val>
                                        </p:tav>
                                      </p:tavLst>
                                    </p:anim>
                                  </p:childTnLst>
                                </p:cTn>
                              </p:par>
                            </p:childTnLst>
                          </p:cTn>
                        </p:par>
                        <p:par>
                          <p:cTn id="174" fill="hold">
                            <p:stCondLst>
                              <p:cond delay="4900"/>
                            </p:stCondLst>
                            <p:childTnLst>
                              <p:par>
                                <p:cTn id="175" presetID="2" presetClass="entr" presetSubtype="1" fill="hold" nodeType="afterEffect">
                                  <p:stCondLst>
                                    <p:cond delay="0"/>
                                  </p:stCondLst>
                                  <p:childTnLst>
                                    <p:set>
                                      <p:cBhvr>
                                        <p:cTn id="176" dur="1" fill="hold">
                                          <p:stCondLst>
                                            <p:cond delay="0"/>
                                          </p:stCondLst>
                                        </p:cTn>
                                        <p:tgtEl>
                                          <p:spTgt spid="61"/>
                                        </p:tgtEl>
                                        <p:attrNameLst>
                                          <p:attrName>style.visibility</p:attrName>
                                        </p:attrNameLst>
                                      </p:cBhvr>
                                      <p:to>
                                        <p:strVal val="visible"/>
                                      </p:to>
                                    </p:set>
                                    <p:anim calcmode="lin" valueType="num">
                                      <p:cBhvr additive="base">
                                        <p:cTn id="177" dur="500" fill="hold"/>
                                        <p:tgtEl>
                                          <p:spTgt spid="61"/>
                                        </p:tgtEl>
                                        <p:attrNameLst>
                                          <p:attrName>ppt_x</p:attrName>
                                        </p:attrNameLst>
                                      </p:cBhvr>
                                      <p:tavLst>
                                        <p:tav tm="0">
                                          <p:val>
                                            <p:strVal val="#ppt_x"/>
                                          </p:val>
                                        </p:tav>
                                        <p:tav tm="100000">
                                          <p:val>
                                            <p:strVal val="#ppt_x"/>
                                          </p:val>
                                        </p:tav>
                                      </p:tavLst>
                                    </p:anim>
                                    <p:anim calcmode="lin" valueType="num">
                                      <p:cBhvr additive="base">
                                        <p:cTn id="178" dur="500" fill="hold"/>
                                        <p:tgtEl>
                                          <p:spTgt spid="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6" grpId="1" animBg="1"/>
      <p:bldP spid="66" grpId="2" animBg="1"/>
      <p:bldP spid="67" grpId="0" animBg="1"/>
      <p:bldP spid="67" grpId="1" animBg="1"/>
      <p:bldP spid="67" grpId="2" animBg="1"/>
      <p:bldP spid="68" grpId="0" animBg="1"/>
      <p:bldP spid="68" grpId="1" animBg="1"/>
      <p:bldP spid="68" grpId="2" animBg="1"/>
      <p:bldP spid="68" grpId="3" animBg="1"/>
      <p:bldP spid="68" grpId="4"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049" y="281082"/>
            <a:ext cx="8760170" cy="706864"/>
          </a:xfrm>
        </p:spPr>
        <p:txBody>
          <a:bodyPr>
            <a:normAutofit fontScale="90000"/>
          </a:bodyPr>
          <a:lstStyle/>
          <a:p>
            <a:r>
              <a:rPr lang="en-US" dirty="0"/>
              <a:t>Synchronous Code</a:t>
            </a:r>
          </a:p>
        </p:txBody>
      </p:sp>
      <p:sp>
        <p:nvSpPr>
          <p:cNvPr id="3" name="Text Placeholder 2"/>
          <p:cNvSpPr>
            <a:spLocks noGrp="1"/>
          </p:cNvSpPr>
          <p:nvPr>
            <p:ph type="body" sz="quarter" idx="10"/>
          </p:nvPr>
        </p:nvSpPr>
        <p:spPr>
          <a:xfrm>
            <a:off x="476102" y="1197955"/>
            <a:ext cx="10624780" cy="4606708"/>
          </a:xfrm>
          <a:solidFill>
            <a:schemeClr val="tx1"/>
          </a:solidFill>
        </p:spPr>
        <p:txBody>
          <a:bodyPr>
            <a:normAutofit fontScale="77500" lnSpcReduction="20000"/>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smtClean="0">
                <a:solidFill>
                  <a:srgbClr val="008000"/>
                </a:solidFill>
                <a:highlight>
                  <a:srgbClr val="FFFFFF"/>
                </a:highlight>
              </a:rPr>
              <a:t>LoadInstrumentsSequentially</a:t>
            </a:r>
            <a:r>
              <a:rPr lang="en-US" sz="1765" dirty="0" smtClean="0">
                <a:solidFill>
                  <a:srgbClr val="008000"/>
                </a:solidFill>
                <a:highlight>
                  <a:srgbClr val="FFFFFF"/>
                </a:highlight>
              </a:rPr>
              <a:t>(1,5</a:t>
            </a:r>
            <a:r>
              <a:rPr lang="en-US" sz="1765" dirty="0">
                <a:solidFill>
                  <a:srgbClr val="008000"/>
                </a:solidFill>
                <a:highlight>
                  <a:srgbClr val="FFFFFF"/>
                </a:highlight>
              </a:rPr>
              <a:t>);</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a:solidFill>
                  <a:srgbClr val="2B91AF"/>
                </a:solidFill>
                <a:highlight>
                  <a:srgbClr val="FFFFFF"/>
                </a:highlight>
              </a:rPr>
              <a:t>Instrument</a:t>
            </a:r>
            <a:r>
              <a:rPr lang="en-US" sz="1765" dirty="0" smtClean="0">
                <a:solidFill>
                  <a:srgbClr val="000000"/>
                </a:solidFill>
                <a:highlight>
                  <a:srgbClr val="FFFFFF"/>
                </a:highlight>
              </a:rPr>
              <a:t>&gt; </a:t>
            </a:r>
            <a:r>
              <a:rPr lang="en-US" sz="1765" dirty="0" err="1" smtClean="0">
                <a:solidFill>
                  <a:srgbClr val="000000"/>
                </a:solidFill>
                <a:highlight>
                  <a:srgbClr val="FFFFFF"/>
                </a:highlight>
              </a:rPr>
              <a:t>LoadInstrumentsSequentially</a:t>
            </a:r>
            <a:r>
              <a:rPr lang="en-US" sz="1765" dirty="0" smtClean="0">
                <a:solidFill>
                  <a:srgbClr val="000000"/>
                </a:solidFill>
                <a:highlight>
                  <a:srgbClr val="FFFFFF"/>
                </a:highlight>
              </a:rPr>
              <a:t>(</a:t>
            </a:r>
            <a:r>
              <a:rPr lang="en-US" sz="1765" dirty="0" err="1" smtClean="0">
                <a:solidFill>
                  <a:srgbClr val="0000FF"/>
                </a:solidFill>
                <a:highlight>
                  <a:srgbClr val="FFFFFF"/>
                </a:highlight>
              </a:rPr>
              <a:t>int</a:t>
            </a:r>
            <a:r>
              <a:rPr lang="en-US" sz="1765" dirty="0" smtClean="0">
                <a:solidFill>
                  <a:srgbClr val="000000"/>
                </a:solidFill>
                <a:highlight>
                  <a:srgbClr val="FFFFFF"/>
                </a:highlight>
              </a:rPr>
              <a:t> </a:t>
            </a:r>
            <a:r>
              <a:rPr lang="en-US" sz="1765" dirty="0">
                <a:solidFill>
                  <a:srgbClr val="000000"/>
                </a:solidFill>
                <a:highlight>
                  <a:srgbClr val="FFFFFF"/>
                </a:highlight>
              </a:rPr>
              <a:t>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smtClean="0">
                <a:solidFill>
                  <a:srgbClr val="2B91AF"/>
                </a:solidFill>
                <a:highlight>
                  <a:srgbClr val="FFFFFF"/>
                </a:highlight>
              </a:rPr>
              <a:t>List</a:t>
            </a:r>
            <a:r>
              <a:rPr lang="en-US" sz="1765" dirty="0" smtClean="0">
                <a:solidFill>
                  <a:srgbClr val="000000"/>
                </a:solidFill>
                <a:highlight>
                  <a:srgbClr val="FFFFFF"/>
                </a:highlight>
              </a:rPr>
              <a:t>&lt;</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&gt;();</a:t>
            </a:r>
            <a:endParaRPr lang="en-US" sz="1765" dirty="0">
              <a:solidFill>
                <a:srgbClr val="000000"/>
              </a:solidFill>
              <a:highlight>
                <a:srgbClr val="FFFFFF"/>
              </a:highlight>
            </a:endParaRP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 {</a:t>
            </a:r>
          </a:p>
          <a:p>
            <a:r>
              <a:rPr lang="en-US" sz="1765" dirty="0">
                <a:solidFill>
                  <a:srgbClr val="000000"/>
                </a:solidFill>
                <a:highlight>
                  <a:srgbClr val="FFFFFF"/>
                </a:highlight>
              </a:rPr>
              <a:t>        </a:t>
            </a:r>
            <a:r>
              <a:rPr lang="en-US" sz="1765" dirty="0" smtClean="0">
                <a:solidFill>
                  <a:srgbClr val="2B91AF"/>
                </a:solidFill>
                <a:highlight>
                  <a:srgbClr val="FFFFFF"/>
                </a:highlight>
              </a:rPr>
              <a:t>Instrument</a:t>
            </a:r>
            <a:r>
              <a:rPr lang="en-US" sz="1765" dirty="0" smtClean="0">
                <a:solidFill>
                  <a:srgbClr val="000000"/>
                </a:solidFill>
                <a:highlight>
                  <a:srgbClr val="FFFFFF"/>
                </a:highlight>
              </a:rPr>
              <a:t> </a:t>
            </a:r>
            <a:r>
              <a:rPr lang="en-US" sz="1765" dirty="0" err="1" smtClean="0">
                <a:solidFill>
                  <a:srgbClr val="000000"/>
                </a:solidFill>
                <a:highlight>
                  <a:srgbClr val="FFFFFF"/>
                </a:highlight>
              </a:rPr>
              <a:t>instrument</a:t>
            </a:r>
            <a:r>
              <a:rPr lang="en-US" sz="1765" dirty="0" smtClean="0">
                <a:solidFill>
                  <a:srgbClr val="000000"/>
                </a:solidFill>
                <a:highlight>
                  <a:srgbClr val="FFFFFF"/>
                </a:highlight>
              </a:rPr>
              <a:t> </a:t>
            </a:r>
            <a:r>
              <a:rPr lang="en-US" sz="1765" dirty="0">
                <a:solidFill>
                  <a:srgbClr val="000000"/>
                </a:solidFill>
                <a:highlight>
                  <a:srgbClr val="FFFFFF"/>
                </a:highlight>
              </a:rPr>
              <a:t>= </a:t>
            </a:r>
            <a:r>
              <a:rPr lang="en-US" sz="1765" dirty="0" err="1" smtClean="0">
                <a:solidFill>
                  <a:srgbClr val="2B91AF"/>
                </a:solidFill>
                <a:highlight>
                  <a:srgbClr val="FFFFFF"/>
                </a:highlight>
              </a:rPr>
              <a:t>Instrument</a:t>
            </a:r>
            <a:r>
              <a:rPr lang="en-US" sz="1765" dirty="0" err="1" smtClean="0">
                <a:solidFill>
                  <a:srgbClr val="000000"/>
                </a:solidFill>
                <a:highlight>
                  <a:srgbClr val="FFFFFF"/>
                </a:highlight>
              </a:rPr>
              <a:t>.Deserialize</a:t>
            </a:r>
            <a:r>
              <a:rPr lang="en-US" sz="1765" dirty="0" smtClean="0">
                <a:solidFill>
                  <a:srgbClr val="000000"/>
                </a:solidFill>
                <a:highlight>
                  <a:srgbClr val="FFFFFF"/>
                </a:highlight>
              </a:rPr>
              <a:t>(</a:t>
            </a:r>
            <a:r>
              <a:rPr lang="en-US" sz="1765" dirty="0" err="1" smtClean="0">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loadedInstruments.Add</a:t>
            </a:r>
            <a:r>
              <a:rPr lang="en-US" sz="1765" dirty="0" smtClean="0">
                <a:solidFill>
                  <a:srgbClr val="000000"/>
                </a:solidFill>
                <a:highlight>
                  <a:srgbClr val="FFFFFF"/>
                </a:highlight>
              </a:rPr>
              <a:t>(</a:t>
            </a:r>
            <a:r>
              <a:rPr lang="en-US" sz="1765" dirty="0" err="1" smtClean="0">
                <a:solidFill>
                  <a:srgbClr val="000000"/>
                </a:solidFill>
                <a:highlight>
                  <a:srgbClr val="FFFFFF"/>
                </a:highlight>
              </a:rPr>
              <a:t>instruemnt</a:t>
            </a:r>
            <a:r>
              <a:rPr lang="en-US" sz="1765" dirty="0" smtClean="0">
                <a:solidFill>
                  <a:srgbClr val="000000"/>
                </a:solidFill>
                <a:highlight>
                  <a:srgbClr val="FFFFFF"/>
                </a:highlight>
              </a:rPr>
              <a:t>);</a:t>
            </a:r>
            <a:endParaRPr lang="en-US" sz="1765" dirty="0">
              <a:solidFill>
                <a:srgbClr val="000000"/>
              </a:solidFill>
              <a:highlight>
                <a:srgbClr val="FFFFFF"/>
              </a:highlight>
            </a:endParaRP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smtClean="0">
                <a:solidFill>
                  <a:srgbClr val="000000"/>
                </a:solidFill>
                <a:highlight>
                  <a:srgbClr val="FFFFFF"/>
                </a:highlight>
              </a:rPr>
              <a:t>loadedInstruments</a:t>
            </a:r>
            <a:r>
              <a:rPr lang="en-US" sz="1765" dirty="0" smtClean="0">
                <a:solidFill>
                  <a:srgbClr val="000000"/>
                </a:solidFill>
                <a:highlight>
                  <a:srgbClr val="FFFFFF"/>
                </a:highlight>
              </a:rPr>
              <a:t>;</a:t>
            </a:r>
            <a:endParaRPr lang="en-US" sz="1765" dirty="0">
              <a:solidFill>
                <a:srgbClr val="000000"/>
              </a:solidFill>
              <a:highlight>
                <a:srgbClr val="FFFFFF"/>
              </a:highlight>
            </a:endParaRPr>
          </a:p>
          <a:p>
            <a:r>
              <a:rPr lang="en-US" sz="1765" dirty="0">
                <a:solidFill>
                  <a:srgbClr val="000000"/>
                </a:solidFill>
                <a:highlight>
                  <a:srgbClr val="FFFFFF"/>
                </a:highlight>
              </a:rPr>
              <a:t>}</a:t>
            </a:r>
          </a:p>
        </p:txBody>
      </p:sp>
      <p:grpSp>
        <p:nvGrpSpPr>
          <p:cNvPr id="6" name="Group 5"/>
          <p:cNvGrpSpPr/>
          <p:nvPr/>
        </p:nvGrpSpPr>
        <p:grpSpPr>
          <a:xfrm>
            <a:off x="3705874" y="1412330"/>
            <a:ext cx="2824230" cy="5228404"/>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work1</a:t>
              </a: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588"/>
                </a:spcAft>
              </a:pPr>
              <a:r>
                <a:rPr lang="en-US" sz="2353" dirty="0">
                  <a:solidFill>
                    <a:srgbClr val="000000"/>
                  </a:solidFill>
                </a:rPr>
                <a:t>response out</a:t>
              </a:r>
              <a:br>
                <a:rPr lang="en-US" sz="2353" dirty="0">
                  <a:solidFill>
                    <a:srgbClr val="000000"/>
                  </a:solidFill>
                </a:rPr>
              </a:br>
              <a:r>
                <a:rPr lang="en-US" sz="2353" dirty="0">
                  <a:solidFill>
                    <a:srgbClr val="000000"/>
                  </a:solidFill>
                </a:rPr>
                <a:t>500ms</a:t>
              </a:r>
            </a:p>
          </p:txBody>
        </p:sp>
        <p:sp>
          <p:nvSpPr>
            <p:cNvPr id="13" name="Rectangle 12"/>
            <p:cNvSpPr/>
            <p:nvPr/>
          </p:nvSpPr>
          <p:spPr bwMode="auto">
            <a:xfrm>
              <a:off x="1999420" y="26791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work2</a:t>
              </a:r>
            </a:p>
          </p:txBody>
        </p:sp>
        <p:sp>
          <p:nvSpPr>
            <p:cNvPr id="14" name="Rectangle 13"/>
            <p:cNvSpPr/>
            <p:nvPr/>
          </p:nvSpPr>
          <p:spPr bwMode="auto">
            <a:xfrm>
              <a:off x="1999420" y="366952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work3</a:t>
              </a:r>
            </a:p>
          </p:txBody>
        </p:sp>
        <p:sp>
          <p:nvSpPr>
            <p:cNvPr id="15" name="Rectangle 14"/>
            <p:cNvSpPr/>
            <p:nvPr/>
          </p:nvSpPr>
          <p:spPr bwMode="auto">
            <a:xfrm>
              <a:off x="1973005" y="465991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work4</a:t>
              </a:r>
            </a:p>
          </p:txBody>
        </p:sp>
        <p:sp>
          <p:nvSpPr>
            <p:cNvPr id="16" name="Rectangle 15"/>
            <p:cNvSpPr/>
            <p:nvPr/>
          </p:nvSpPr>
          <p:spPr bwMode="auto">
            <a:xfrm>
              <a:off x="1991560" y="5650932"/>
              <a:ext cx="1219200" cy="838200"/>
            </a:xfrm>
            <a:prstGeom prst="rect">
              <a:avLst/>
            </a:prstGeom>
            <a:solidFill>
              <a:srgbClr val="00B0F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n-US" sz="1961" dirty="0">
                  <a:solidFill>
                    <a:srgbClr val="000000"/>
                  </a:solidFill>
                </a:rPr>
                <a:t>work5</a:t>
              </a:r>
            </a:p>
          </p:txBody>
        </p:sp>
      </p:grpSp>
    </p:spTree>
    <p:extLst>
      <p:ext uri="{BB962C8B-B14F-4D97-AF65-F5344CB8AC3E}">
        <p14:creationId xmlns:p14="http://schemas.microsoft.com/office/powerpoint/2010/main" val="1834431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Elemental</Template>
  <TotalTime>10205</TotalTime>
  <Words>6142</Words>
  <Application>Microsoft Office PowerPoint</Application>
  <PresentationFormat>Custom</PresentationFormat>
  <Paragraphs>480</Paragraphs>
  <Slides>44</Slides>
  <Notes>42</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Ion</vt:lpstr>
      <vt:lpstr>Scalable / Responsive Web Applications</vt:lpstr>
      <vt:lpstr>Part 1 : Introduction : Asynchronous Programming in C#</vt:lpstr>
      <vt:lpstr>Agenda</vt:lpstr>
      <vt:lpstr>HTTP Request Processing in IIS</vt:lpstr>
      <vt:lpstr>Async scenarios</vt:lpstr>
      <vt:lpstr>Async – Not at the same time</vt:lpstr>
      <vt:lpstr>Asynchronous != parallel</vt:lpstr>
      <vt:lpstr>Traditional web request handling</vt:lpstr>
      <vt:lpstr>Synchronous Code</vt:lpstr>
      <vt:lpstr>Threadpool</vt:lpstr>
      <vt:lpstr>Parallel web request handling </vt:lpstr>
      <vt:lpstr>Threadpool</vt:lpstr>
      <vt:lpstr>Threadpool</vt:lpstr>
      <vt:lpstr>Asynchronous web request handling </vt:lpstr>
      <vt:lpstr>Threadpool</vt:lpstr>
      <vt:lpstr>Asynchronous code</vt:lpstr>
      <vt:lpstr>Understanding Async</vt:lpstr>
      <vt:lpstr>Synchronous &amp; Async I/O</vt:lpstr>
      <vt:lpstr>Async in ASP.Net WebForms </vt:lpstr>
      <vt:lpstr>ASP.NET Asynchronous Page lifecycle</vt:lpstr>
      <vt:lpstr>Demo</vt:lpstr>
      <vt:lpstr>Parallelism</vt:lpstr>
      <vt:lpstr>Two types of parallelism</vt:lpstr>
      <vt:lpstr>Demo</vt:lpstr>
      <vt:lpstr>Async in ASP.NET WebAPI/MVC </vt:lpstr>
      <vt:lpstr>Demo</vt:lpstr>
      <vt:lpstr>Benchmark</vt:lpstr>
      <vt:lpstr>Synchronous</vt:lpstr>
      <vt:lpstr>Asynchronous</vt:lpstr>
      <vt:lpstr>Part 2 : Deep Dive : Asynchronous Programming in C#</vt:lpstr>
      <vt:lpstr>I/O operations Error conditions</vt:lpstr>
      <vt:lpstr>Demo</vt:lpstr>
      <vt:lpstr>Demo</vt:lpstr>
      <vt:lpstr>Tips, tricks &amp; no-nos</vt:lpstr>
      <vt:lpstr>Avoid work on “background threads”</vt:lpstr>
      <vt:lpstr>Using ASP.NET intrinsics on worker threads</vt:lpstr>
      <vt:lpstr>Avoid using Task.Wait</vt:lpstr>
      <vt:lpstr>Demo</vt:lpstr>
      <vt:lpstr>Avoid Task.ContinueWith</vt:lpstr>
      <vt:lpstr>Be careful with parallelism</vt:lpstr>
      <vt:lpstr>Don’t use thread local storage</vt:lpstr>
      <vt:lpstr>Don’t call fire &amp; forget methods</vt:lpstr>
      <vt:lpstr>Use HttpTaskAsyncHandler</vt:lpstr>
      <vt:lpstr>Resources</vt:lpstr>
    </vt:vector>
  </TitlesOfParts>
  <Company>http://www.github.com/ranjitjc</Company>
  <LinksUpToDate>false</LinksUpToDate>
  <SharedDoc>false</SharedDoc>
  <HyperlinkBase>http://www.github.com/ranjitjc</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 Responsive Web Applications</dc:title>
  <dc:subject>Asynchronous</dc:subject>
  <dc:creator>Ranjit Jeyachandran</dc:creator>
  <cp:keywords>Async, await</cp:keywords>
  <cp:lastModifiedBy>Jeyachandran, Ranjit </cp:lastModifiedBy>
  <cp:revision>66</cp:revision>
  <dcterms:created xsi:type="dcterms:W3CDTF">2018-02-09T11:13:11Z</dcterms:created>
  <dcterms:modified xsi:type="dcterms:W3CDTF">2018-02-16T15:00:13Z</dcterms:modified>
  <cp:category>ASP.Net</cp:category>
</cp:coreProperties>
</file>